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364" r:id="rId2"/>
    <p:sldId id="256" r:id="rId3"/>
    <p:sldId id="338" r:id="rId4"/>
    <p:sldId id="270" r:id="rId5"/>
    <p:sldId id="308" r:id="rId6"/>
    <p:sldId id="309" r:id="rId7"/>
    <p:sldId id="310" r:id="rId8"/>
    <p:sldId id="311" r:id="rId9"/>
    <p:sldId id="312" r:id="rId10"/>
    <p:sldId id="277" r:id="rId11"/>
    <p:sldId id="278" r:id="rId12"/>
    <p:sldId id="269" r:id="rId13"/>
    <p:sldId id="361" r:id="rId14"/>
    <p:sldId id="326" r:id="rId15"/>
    <p:sldId id="276" r:id="rId16"/>
    <p:sldId id="317" r:id="rId17"/>
    <p:sldId id="318" r:id="rId18"/>
    <p:sldId id="320" r:id="rId19"/>
    <p:sldId id="319" r:id="rId20"/>
    <p:sldId id="321" r:id="rId21"/>
    <p:sldId id="279" r:id="rId22"/>
    <p:sldId id="280" r:id="rId23"/>
    <p:sldId id="339" r:id="rId24"/>
    <p:sldId id="283" r:id="rId25"/>
    <p:sldId id="327" r:id="rId26"/>
    <p:sldId id="337" r:id="rId27"/>
    <p:sldId id="362" r:id="rId28"/>
    <p:sldId id="363" r:id="rId29"/>
    <p:sldId id="287" r:id="rId30"/>
    <p:sldId id="328" r:id="rId31"/>
    <p:sldId id="340" r:id="rId32"/>
    <p:sldId id="267" r:id="rId33"/>
    <p:sldId id="306" r:id="rId34"/>
    <p:sldId id="348" r:id="rId35"/>
    <p:sldId id="349" r:id="rId36"/>
    <p:sldId id="350" r:id="rId37"/>
    <p:sldId id="351" r:id="rId38"/>
    <p:sldId id="352" r:id="rId39"/>
    <p:sldId id="353" r:id="rId40"/>
    <p:sldId id="354" r:id="rId41"/>
    <p:sldId id="355" r:id="rId42"/>
    <p:sldId id="356" r:id="rId43"/>
    <p:sldId id="357" r:id="rId44"/>
    <p:sldId id="365" r:id="rId45"/>
    <p:sldId id="367" r:id="rId46"/>
    <p:sldId id="366" r:id="rId47"/>
    <p:sldId id="358" r:id="rId48"/>
    <p:sldId id="289" r:id="rId49"/>
    <p:sldId id="299" r:id="rId50"/>
    <p:sldId id="345" r:id="rId51"/>
    <p:sldId id="368" r:id="rId52"/>
    <p:sldId id="300" r:id="rId53"/>
    <p:sldId id="359" r:id="rId54"/>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0" autoAdjust="0"/>
    <p:restoredTop sz="58539" autoAdjust="0"/>
  </p:normalViewPr>
  <p:slideViewPr>
    <p:cSldViewPr>
      <p:cViewPr varScale="1">
        <p:scale>
          <a:sx n="82" d="100"/>
          <a:sy n="82" d="100"/>
        </p:scale>
        <p:origin x="-4184" y="-120"/>
      </p:cViewPr>
      <p:guideLst>
        <p:guide orient="horz" pos="460"/>
        <p:guide orient="horz" pos="3690"/>
        <p:guide pos="471"/>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15/01/15</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en-US" altLang="ja-JP" baseline="0" dirty="0" smtClean="0"/>
              <a:t> everyone, How are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Thank </a:t>
            </a:r>
            <a:r>
              <a:rPr lang="en-US" altLang="ja-JP" dirty="0"/>
              <a:t>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Here we 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aren’t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今後、ロボットがソフトウェア・ハードウェアの両面で進化していくにつれて、ほとんどの仕事がロボットによって代行されるようになると多くの人が考えています。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a:t>
            </a:r>
            <a:r>
              <a:rPr kumimoji="1" lang="ja-JP" altLang="en-US" dirty="0" smtClean="0"/>
              <a:t>の</a:t>
            </a:r>
            <a:r>
              <a:rPr kumimoji="1" lang="en-US" altLang="ja-JP" dirty="0" smtClean="0"/>
              <a:t>CEO</a:t>
            </a:r>
            <a:r>
              <a:rPr kumimoji="1" lang="ja-JP" altLang="en-US" dirty="0" smtClean="0"/>
              <a:t>であるラリー・ペイジ氏のインタビュー記事のものです。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二極化していくと思われます。ひとつは、ロボットにはできない創造性の高い仕事、ロボットをどのように使うかを考える、ロボットを使う側の仕事です。もうひとつは、ロボットがやりのこした仕事をフォローするような、ある意味でロボットに使われる側の仕事です。</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そういう時代になったときに、コンピュータがどういうものであるかを、単に知識として知っているだけでなくて、実際に道具として使いこなせるようになっておくことは非常に重要です。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の知識が必要不可欠です。たとえ自分でプログラムを作らないにしても、プログラミングがどういったものであるかを実践可能なレベルで理解していることには大きな意味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&lt;press&gt;</a:t>
            </a:r>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 right?</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 Kody, Kouji Takao, one of the</a:t>
            </a:r>
            <a:r>
              <a:rPr lang="en-US" altLang="ja-JP" baseline="0" dirty="0" smtClean="0"/>
              <a:t> </a:t>
            </a:r>
            <a:r>
              <a:rPr lang="en-US" altLang="ja-JP" dirty="0" smtClean="0"/>
              <a:t>CRuby commiters, and a </a:t>
            </a:r>
            <a:r>
              <a:rPr lang="en-US" altLang="ja-JP" dirty="0"/>
              <a:t>leader of the Ruby Programming </a:t>
            </a:r>
            <a:r>
              <a:rPr lang="en-US" altLang="ja-JP" dirty="0" smtClean="0"/>
              <a:t>Shounendan.</a:t>
            </a:r>
          </a:p>
          <a:p>
            <a:endParaRPr lang="en-US" altLang="ja-JP" dirty="0" smtClean="0"/>
          </a:p>
          <a:p>
            <a:r>
              <a:rPr lang="en-US" altLang="ja-JP" dirty="0" smtClean="0"/>
              <a:t>Shounendan is a Japanese</a:t>
            </a:r>
            <a:r>
              <a:rPr lang="en-US" altLang="ja-JP" baseline="0" dirty="0" smtClean="0"/>
              <a:t> word.  “Shounen” means boys and girls, “Dan” means an organization, so “Ruby Programming Shounendan” means a boys and girls organization for leaning Ruby 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ですが、私たちは、たとえ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プログラミングやシステム開発に関する古典として知られている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自分やほかのだれかの役に立てばとてもうれしくなります。とはいうものの、仮に何の役にも立たなかったとしても、自分で作ったものが実際に動いて何らかの結果を返す、ただそれだけのことで、実際にやってみると、とても面白かったりします。</a:t>
            </a:r>
            <a:endParaRPr kumimoji="1" lang="en-US" altLang="ja-JP" dirty="0" smtClean="0"/>
          </a:p>
          <a:p>
            <a:endParaRPr kumimoji="1" lang="en-US" altLang="ja-JP" dirty="0" smtClean="0"/>
          </a:p>
          <a:p>
            <a:r>
              <a:rPr kumimoji="1" lang="ja-JP" altLang="en-US" dirty="0" smtClean="0"/>
              <a:t>次に、複雑なパズルという側面ですが、これは特にプログラムの不具合をあぶりだすためのデバッグ作業において強く実感します。このデバッグ作業では、時におおきく精神を乱されることになり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加えて、プログラムはコピーが可能なので、新しく何かのプログラムを作る必要があるときは、多くの場合、新しい問題に挑戦するときです。それは苦しいこともありますが、同時に多くのことを学べます。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そのため、たとえば高校野球のように、最終的には直接仕事に結びつかなかったとしても、青春をかけるだけの価値がプログラミングにはあると、私たちは思っています。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Based on these result, the Matsue government decided to implement computer classes using Smalruby by April two thousand sixteen (2016).</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このイベントは今年の</a:t>
            </a:r>
            <a:r>
              <a:rPr lang="en-US" altLang="ja-JP" dirty="0" smtClean="0"/>
              <a:t>5</a:t>
            </a:r>
            <a:r>
              <a:rPr lang="ja-JP" altLang="en-US" dirty="0" smtClean="0"/>
              <a:t>月から毎月開催していて、</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人の方々に参加していただきました。イベント会場は松江市内の公民館を順番にまわっていて、</a:t>
            </a:r>
            <a:r>
              <a:rPr lang="en-US" altLang="ja-JP" dirty="0" smtClean="0"/>
              <a:t>3</a:t>
            </a:r>
            <a:r>
              <a:rPr lang="ja-JP" altLang="en-US" dirty="0" smtClean="0"/>
              <a:t>年かけて、松江市内のすべての地域でイベントを開催することを目指しています。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この画像は公民館の所在地を表しており、ここをすべて回る予定です。ちなみに、画像の番号は本イベントとは関係ありません。</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521210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それではイベントの様子を簡単に紹介したいと思います。</a:t>
            </a:r>
            <a:endParaRPr kumimoji="1" lang="en-US" altLang="ja-JP" dirty="0" smtClean="0"/>
          </a:p>
          <a:p>
            <a:endParaRPr kumimoji="1" lang="en-US" altLang="ja-JP" dirty="0" smtClean="0"/>
          </a:p>
          <a:p>
            <a:r>
              <a:rPr kumimoji="1" lang="ja-JP" altLang="en-US" dirty="0" smtClean="0"/>
              <a:t>一日体験では、かんたんな追いかけっこのゲームをテキストにそって作ってもらいます。この写真は子どもたちに前に集まってもらって、プログラムの作り方の説明をしているところです。あえて前に集まってもらっているのは気分転換もかね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これは、別の日のイベントで、同じようにプログラムの作り方を説明している様子です。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ケーブルの接続もせっかくなので参加者の方にやっていただきます。この子が手に持っているのはラズベリーパイですね。</a:t>
            </a:r>
            <a:endParaRPr kumimoji="1" lang="en-US" altLang="ja-JP" dirty="0" smtClean="0"/>
          </a:p>
          <a:p>
            <a:endParaRPr kumimoji="1" lang="en-US" altLang="ja-JP" dirty="0" smtClean="0"/>
          </a:p>
          <a:p>
            <a:r>
              <a:rPr kumimoji="1" lang="ja-JP" altLang="en-US" dirty="0" smtClean="0"/>
              <a:t>わたしたちも</a:t>
            </a:r>
            <a:r>
              <a:rPr kumimoji="1" lang="en-US" altLang="ja-JP" dirty="0" smtClean="0"/>
              <a:t>PEG</a:t>
            </a:r>
            <a:r>
              <a:rPr kumimoji="1" lang="ja-JP" altLang="en-US" dirty="0" smtClean="0"/>
              <a:t>からラズベリーパイを提供していただいており、このようなイベントで活用しています。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を作るときは、親子で相談しながら作ってもらっています。子供が悩んだり間違ったことをしているときに、お父さんお母さんはついつい口が出てしまいがちなのですが、そのせいで子どものやる気がなくなってしまうこともあるので、そこはぐっとこらえてできるだけ見守ってもらうようにお願い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場合によってはお子さんが親に教えている場面をみることもあります。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おもしろいプログラムを作っている子がいたら、こんな感じで集まってもらって、そのプログラムを紹介し、そのアイディアをもとにさらに自分のプログラムを改造してもらうことにしています。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これは違うイベントでプログラムを紹介している様子ですね。一日</a:t>
            </a:r>
            <a:r>
              <a:rPr kumimoji="1" lang="en-US" altLang="ja-JP" dirty="0" smtClean="0"/>
              <a:t>Ruby</a:t>
            </a:r>
            <a:r>
              <a:rPr kumimoji="1" lang="ja-JP" altLang="en-US" dirty="0" smtClean="0"/>
              <a:t>プログラミング体験はこんな感じで行っています。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smtClean="0"/>
          </a:p>
          <a:p>
            <a:r>
              <a:rPr lang="en-US" altLang="ja-JP" dirty="0" smtClean="0"/>
              <a:t>  &lt;press&gt;</a:t>
            </a:r>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endParaRPr lang="en-US" altLang="ja-JP" dirty="0" smtClean="0"/>
          </a:p>
          <a:p>
            <a:r>
              <a:rPr lang="en-US" altLang="ja-JP" dirty="0" smtClean="0"/>
              <a:t>  &lt;press&gt;</a:t>
            </a:r>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endParaRPr lang="en-US" altLang="ja-JP" dirty="0" smtClean="0"/>
          </a:p>
          <a:p>
            <a:r>
              <a:rPr lang="en-US" altLang="ja-JP" dirty="0" smtClean="0"/>
              <a:t>  &lt;press&gt;</a:t>
            </a:r>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boys &amp; girls.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believe that people should focus on creating tools to help everyone.</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Constantly facing problems and looking for the answer that will solve them, is a very important aspect of our jobs.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Thank</a:t>
            </a:r>
            <a:r>
              <a:rPr lang="en-US" altLang="ja-JP" baseline="0" dirty="0" smtClean="0"/>
              <a:t> you very much.</a:t>
            </a:r>
            <a:endParaRPr lang="en-US" altLang="ja-JP" dirty="0" smtClean="0"/>
          </a:p>
          <a:p>
            <a:endParaRPr lang="en-US" altLang="ja-JP" dirty="0" smtClean="0"/>
          </a:p>
          <a:p>
            <a:r>
              <a:rPr lang="en-US" altLang="ja-JP" dirty="0" smtClean="0"/>
              <a:t>Now, I should say that “Do you have any questions?”, but unfortunately I can</a:t>
            </a:r>
            <a:r>
              <a:rPr lang="en-US" altLang="ja-JP" baseline="0" dirty="0" smtClean="0"/>
              <a:t>’t answer right now, because of my English, listening is no good, speaking is so bad.</a:t>
            </a:r>
          </a:p>
          <a:p>
            <a:endParaRPr lang="en-US" altLang="ja-JP" baseline="0" dirty="0" smtClean="0"/>
          </a:p>
          <a:p>
            <a:r>
              <a:rPr lang="en-US" altLang="ja-JP" baseline="0" dirty="0" smtClean="0"/>
              <a:t>So if you have a question, you could talk one to one after this presentation, sorry.</a:t>
            </a:r>
            <a:endParaRPr lang="en-US" altLang="ja-JP" dirty="0" smtClean="0"/>
          </a:p>
          <a:p>
            <a:endParaRPr kumimoji="1" lang="en-US" altLang="ja-JP" dirty="0" smtClean="0"/>
          </a:p>
          <a:p>
            <a:r>
              <a:rPr kumimoji="1" lang="en-US" altLang="ja-JP" dirty="0" smtClean="0"/>
              <a:t>Thank you</a:t>
            </a:r>
            <a:r>
              <a:rPr kumimoji="1" lang="en-US" altLang="ja-JP" baseline="0" dirty="0" smtClean="0"/>
              <a:t> so much.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52</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53</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a:t>
            </a:r>
          </a:p>
          <a:p>
            <a:endParaRPr lang="en-US" altLang="ja-JP" baseline="0" dirty="0" smtClean="0"/>
          </a:p>
          <a:p>
            <a:r>
              <a:rPr lang="en-US" altLang="ja-JP" baseline="0" dirty="0" smtClean="0"/>
              <a:t>&lt;press&gt;</a:t>
            </a:r>
          </a:p>
          <a:p>
            <a:r>
              <a:rPr lang="en-US" altLang="ja-JP" baseline="0" dirty="0" smtClean="0"/>
              <a:t>was </a:t>
            </a:r>
            <a:r>
              <a:rPr kumimoji="1" lang="en-US" altLang="ja-JP" baseline="0" dirty="0" smtClean="0"/>
              <a:t>managed by the city government.</a:t>
            </a:r>
          </a:p>
          <a:p>
            <a:endParaRPr kumimoji="1" lang="en-US" altLang="ja-JP" baseline="0" dirty="0" smtClean="0"/>
          </a:p>
          <a:p>
            <a:r>
              <a:rPr kumimoji="1" lang="en-US" altLang="ja-JP" baseline="0" dirty="0" smtClean="0"/>
              <a:t>Matsue Mayer Masataka Matsura hoped to help Ruby community because Matz, who created Ruby, lives in Matsue, and Ruby generated new business,</a:t>
            </a:r>
          </a:p>
          <a:p>
            <a:endParaRPr kumimoji="1" lang="en-US" altLang="ja-JP" baseline="0" dirty="0" smtClean="0"/>
          </a:p>
          <a:p>
            <a:r>
              <a:rPr kumimoji="1" lang="en-US" altLang="ja-JP" baseline="0" dirty="0" smtClean="0"/>
              <a:t>&lt;press&gt;</a:t>
            </a:r>
          </a:p>
          <a:p>
            <a:r>
              <a:rPr kumimoji="1" lang="en-US" altLang="ja-JP" baseline="0" dirty="0" smtClean="0"/>
              <a:t>so the government decided to promote IT business using Matz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a:t>
            </a:r>
          </a:p>
          <a:p>
            <a:endParaRPr kumimoji="1" lang="en-US" altLang="ja-JP" sz="1200" b="0" i="0" kern="1200" baseline="0" dirty="0" smtClean="0">
              <a:solidFill>
                <a:schemeClr val="tx1"/>
              </a:solidFill>
              <a:effectLst/>
              <a:latin typeface="+mn-lt"/>
              <a:ea typeface="+mn-ea"/>
              <a:cs typeface="+mn-cs"/>
            </a:endParaRPr>
          </a:p>
          <a:p>
            <a:r>
              <a:rPr kumimoji="1" lang="en-US" altLang="ja-JP" sz="1200" b="0" i="0" kern="1200" baseline="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So one purpose of the project was to increase the number of Rubyists</a:t>
            </a:r>
            <a:r>
              <a:rPr kumimoji="1" lang="en-US" altLang="ja-JP" sz="1200" b="0" i="0" kern="1200" baseline="0" dirty="0" smtClean="0">
                <a:solidFill>
                  <a:schemeClr val="tx1"/>
                </a:solidFill>
                <a:effectLst/>
                <a:latin typeface="+mn-lt"/>
                <a:ea typeface="+mn-ea"/>
                <a:cs typeface="+mn-cs"/>
              </a:rPr>
              <a:t> in Matsue</a:t>
            </a:r>
            <a:endParaRPr kumimoji="1" lang="en-US" altLang="ja-JP" sz="1200" b="0" i="0" kern="1200" dirty="0" smtClean="0">
              <a:solidFill>
                <a:schemeClr val="tx1"/>
              </a:solidFill>
              <a:effectLst/>
              <a:latin typeface="+mn-lt"/>
              <a:ea typeface="+mn-ea"/>
              <a:cs typeface="+mn-cs"/>
            </a:endParaRP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my son Ruby*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to teach Ruby to youth *six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15/01/15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a:xfrm>
            <a:off x="780300" y="708437"/>
            <a:ext cx="7886700" cy="1325563"/>
          </a:xfrm>
        </p:spPr>
        <p:txBody>
          <a:bodyPr>
            <a:noAutofit/>
          </a:bodyPr>
          <a:lstStyle/>
          <a:p>
            <a:r>
              <a:rPr lang="en-US" altLang="ja-JP" sz="11500" dirty="0" smtClean="0">
                <a:solidFill>
                  <a:srgbClr val="FFFFFF"/>
                </a:solidFill>
                <a:latin typeface="Arial Black"/>
                <a:cs typeface="Arial Black"/>
              </a:rPr>
              <a:t>NEXT</a:t>
            </a:r>
            <a:endParaRPr kumimoji="1" lang="ja-JP" altLang="en-US" sz="11500" dirty="0">
              <a:solidFill>
                <a:srgbClr val="FFFFFF"/>
              </a:solidFill>
              <a:latin typeface="Arial Black"/>
              <a:cs typeface="Arial Black"/>
            </a:endParaRPr>
          </a:p>
        </p:txBody>
      </p:sp>
      <p:sp>
        <p:nvSpPr>
          <p:cNvPr id="5" name="コンテンツ プレースホルダー 4"/>
          <p:cNvSpPr>
            <a:spLocks noGrp="1"/>
          </p:cNvSpPr>
          <p:nvPr>
            <p:ph idx="1"/>
          </p:nvPr>
        </p:nvSpPr>
        <p:spPr>
          <a:xfrm>
            <a:off x="747712" y="684213"/>
            <a:ext cx="7424287" cy="5161125"/>
          </a:xfrm>
        </p:spPr>
        <p:txBody>
          <a:bodyPr anchor="b">
            <a:normAutofit/>
          </a:bodyPr>
          <a:lstStyle/>
          <a:p>
            <a:pPr marL="0" indent="0" algn="r">
              <a:buNone/>
            </a:pPr>
            <a:r>
              <a:rPr lang="ja-JP" altLang="en-US" sz="2000" dirty="0" smtClean="0">
                <a:solidFill>
                  <a:srgbClr val="FFFF00"/>
                </a:solidFill>
              </a:rPr>
              <a:t>小学生</a:t>
            </a:r>
            <a:r>
              <a:rPr lang="en-US" altLang="ja-JP" sz="2000" dirty="0">
                <a:solidFill>
                  <a:srgbClr val="FFFF00"/>
                </a:solidFill>
              </a:rPr>
              <a:t>3</a:t>
            </a:r>
            <a:r>
              <a:rPr lang="ja-JP" altLang="en-US" sz="2000" dirty="0">
                <a:solidFill>
                  <a:srgbClr val="FFFF00"/>
                </a:solidFill>
              </a:rPr>
              <a:t>年生から</a:t>
            </a:r>
            <a:r>
              <a:rPr lang="ja-JP" altLang="en-US" sz="2000" dirty="0" smtClean="0">
                <a:solidFill>
                  <a:srgbClr val="FFFF00"/>
                </a:solidFill>
              </a:rPr>
              <a:t>使える</a:t>
            </a:r>
            <a:r>
              <a:rPr lang="en-US" altLang="ja-JP" sz="2000" dirty="0" smtClean="0">
                <a:solidFill>
                  <a:srgbClr val="FFFF00"/>
                </a:solidFill>
              </a:rPr>
              <a:t>Ruby</a:t>
            </a:r>
            <a:r>
              <a:rPr lang="ja-JP" altLang="en-US" sz="2000" dirty="0" smtClean="0">
                <a:solidFill>
                  <a:srgbClr val="FFFF00"/>
                </a:solidFill>
              </a:rPr>
              <a:t>の</a:t>
            </a:r>
            <a:r>
              <a:rPr lang="en-US" altLang="ja-JP" sz="2000" dirty="0">
                <a:solidFill>
                  <a:srgbClr val="FFFF00"/>
                </a:solidFill>
              </a:rPr>
              <a:t/>
            </a:r>
            <a:br>
              <a:rPr lang="en-US" altLang="ja-JP" sz="2000" dirty="0">
                <a:solidFill>
                  <a:srgbClr val="FFFF00"/>
                </a:solidFill>
              </a:rPr>
            </a:br>
            <a:r>
              <a:rPr lang="ja-JP" altLang="en-US" sz="2000" dirty="0" smtClean="0">
                <a:solidFill>
                  <a:srgbClr val="FFFF00"/>
                </a:solidFill>
              </a:rPr>
              <a:t>ビジュアルプログラミングエディタ</a:t>
            </a:r>
            <a:r>
              <a:rPr lang="ja-JP" altLang="en-US" sz="2000" dirty="0">
                <a:solidFill>
                  <a:srgbClr val="FFFF00"/>
                </a:solidFill>
              </a:rPr>
              <a:t>「スモウルビー」</a:t>
            </a:r>
            <a:r>
              <a:rPr lang="ja-JP" altLang="en-US" sz="2000" dirty="0" smtClean="0">
                <a:solidFill>
                  <a:srgbClr val="FFFF00"/>
                </a:solidFill>
              </a:rPr>
              <a:t>と、</a:t>
            </a:r>
            <a:r>
              <a:rPr lang="en-US" altLang="ja-JP" sz="2000" dirty="0">
                <a:solidFill>
                  <a:srgbClr val="FFFF00"/>
                </a:solidFill>
              </a:rPr>
              <a:t/>
            </a:r>
            <a:br>
              <a:rPr lang="en-US" altLang="ja-JP" sz="2000" dirty="0">
                <a:solidFill>
                  <a:srgbClr val="FFFF00"/>
                </a:solidFill>
              </a:rPr>
            </a:br>
            <a:r>
              <a:rPr lang="ja-JP" altLang="en-US" sz="2000" dirty="0" smtClean="0">
                <a:solidFill>
                  <a:srgbClr val="FFFF00"/>
                </a:solidFill>
              </a:rPr>
              <a:t>それ</a:t>
            </a:r>
            <a:r>
              <a:rPr lang="ja-JP" altLang="en-US" sz="2000" dirty="0">
                <a:solidFill>
                  <a:srgbClr val="FFFF00"/>
                </a:solidFill>
              </a:rPr>
              <a:t>を活用した任意団体「</a:t>
            </a:r>
            <a:r>
              <a:rPr lang="en-US" altLang="ja-JP" sz="2000" dirty="0">
                <a:solidFill>
                  <a:srgbClr val="FFFF00"/>
                </a:solidFill>
              </a:rPr>
              <a:t>Ruby</a:t>
            </a:r>
            <a:r>
              <a:rPr lang="ja-JP" altLang="en-US" sz="2000" dirty="0">
                <a:solidFill>
                  <a:srgbClr val="FFFF00"/>
                </a:solidFill>
              </a:rPr>
              <a:t>プログラミング少年団</a:t>
            </a:r>
            <a:r>
              <a:rPr lang="ja-JP" altLang="en-US" sz="2000" dirty="0" smtClean="0">
                <a:solidFill>
                  <a:srgbClr val="FFFF00"/>
                </a:solidFill>
              </a:rPr>
              <a:t>」</a:t>
            </a:r>
            <a:endParaRPr lang="en-US" altLang="ja-JP" sz="2000" dirty="0" smtClean="0">
              <a:solidFill>
                <a:srgbClr val="FFFF00"/>
              </a:solidFill>
            </a:endParaRPr>
          </a:p>
          <a:p>
            <a:pPr marL="0" indent="0" algn="r">
              <a:buNone/>
            </a:pPr>
            <a:r>
              <a:rPr lang="en-US" altLang="ja-JP" sz="2000" dirty="0" smtClean="0">
                <a:solidFill>
                  <a:srgbClr val="FFFF00"/>
                </a:solidFill>
              </a:rPr>
              <a:t>by Ruby</a:t>
            </a:r>
            <a:r>
              <a:rPr lang="ja-JP" altLang="en-US" sz="2000" dirty="0" smtClean="0">
                <a:solidFill>
                  <a:srgbClr val="FFFF00"/>
                </a:solidFill>
              </a:rPr>
              <a:t>プログラミング少年団 </a:t>
            </a:r>
            <a:endParaRPr kumimoji="1" lang="ja-JP" altLang="en-US" sz="2000" dirty="0">
              <a:solidFill>
                <a:srgbClr val="FFFF00"/>
              </a:solidFill>
            </a:endParaRPr>
          </a:p>
        </p:txBody>
      </p:sp>
    </p:spTree>
    <p:extLst>
      <p:ext uri="{BB962C8B-B14F-4D97-AF65-F5344CB8AC3E}">
        <p14:creationId xmlns:p14="http://schemas.microsoft.com/office/powerpoint/2010/main" val="3513137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3564000"/>
            <a:ext cx="6798629" cy="2308324"/>
          </a:xfrm>
          <a:prstGeom prst="rect">
            <a:avLst/>
          </a:prstGeom>
          <a:noFill/>
        </p:spPr>
        <p:txBody>
          <a:bodyPr wrap="square" rtlCol="0">
            <a:spAutoFit/>
          </a:bodyPr>
          <a:lstStyle/>
          <a:p>
            <a:r>
              <a:rPr lang="ja-JP" altLang="en-US" sz="4800" b="1" dirty="0" smtClean="0">
                <a:solidFill>
                  <a:srgbClr val="FF6432"/>
                </a:solidFill>
              </a:rPr>
              <a:t>タ</a:t>
            </a:r>
            <a:r>
              <a:rPr lang="ja-JP" altLang="en-US" sz="4800" b="1" dirty="0" smtClean="0">
                <a:solidFill>
                  <a:srgbClr val="000000"/>
                </a:solidFill>
              </a:rPr>
              <a:t>イピング</a:t>
            </a:r>
            <a:endParaRPr lang="en-US" altLang="ja-JP" sz="4800" b="1" dirty="0" smtClean="0">
              <a:solidFill>
                <a:srgbClr val="000000"/>
              </a:solidFill>
            </a:endParaRPr>
          </a:p>
          <a:p>
            <a:r>
              <a:rPr lang="ja-JP" altLang="en-US" sz="4800" b="1" dirty="0" smtClean="0">
                <a:solidFill>
                  <a:srgbClr val="FF6432"/>
                </a:solidFill>
              </a:rPr>
              <a:t>英</a:t>
            </a:r>
            <a:r>
              <a:rPr lang="ja-JP" altLang="en-US" sz="4800" b="1" dirty="0" smtClean="0">
                <a:solidFill>
                  <a:srgbClr val="000000"/>
                </a:solidFill>
              </a:rPr>
              <a:t>語</a:t>
            </a:r>
            <a:endParaRPr lang="en-US" altLang="ja-JP" sz="4800" b="1" dirty="0" smtClean="0">
              <a:solidFill>
                <a:srgbClr val="000000"/>
              </a:solidFill>
            </a:endParaRPr>
          </a:p>
          <a:p>
            <a:r>
              <a:rPr lang="ja-JP" altLang="en-US" sz="4800" b="1" dirty="0" smtClean="0">
                <a:solidFill>
                  <a:srgbClr val="FF6432"/>
                </a:solidFill>
              </a:rPr>
              <a:t>文</a:t>
            </a:r>
            <a:r>
              <a:rPr lang="ja-JP" altLang="en-US" sz="4800" b="1" dirty="0" smtClean="0">
                <a:solidFill>
                  <a:srgbClr val="000000"/>
                </a:solidFill>
              </a:rPr>
              <a:t>法</a:t>
            </a:r>
            <a:endParaRPr lang="en-US" altLang="ja-JP" sz="48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923" y="0"/>
            <a:ext cx="10442083" cy="6961389"/>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bg1"/>
                  </a:solidFill>
                </a:ln>
                <a:solidFill>
                  <a:srgbClr val="FF6633"/>
                </a:solidFill>
              </a:rPr>
              <a:t>盛り上がる</a:t>
            </a:r>
            <a:endParaRPr kumimoji="1" lang="en-US" altLang="ja-JP" sz="8000" b="1" dirty="0" smtClean="0">
              <a:ln w="15875">
                <a:solidFill>
                  <a:schemeClr val="bg1"/>
                </a:solidFill>
              </a:ln>
              <a:solidFill>
                <a:srgbClr val="FF6633"/>
              </a:solidFill>
            </a:endParaRPr>
          </a:p>
          <a:p>
            <a:r>
              <a:rPr kumimoji="1" lang="ja-JP" altLang="en-US" sz="8000" b="1" dirty="0" smtClean="0">
                <a:ln w="15875">
                  <a:solidFill>
                    <a:schemeClr val="bg1"/>
                  </a:solidFill>
                </a:ln>
                <a:solidFill>
                  <a:srgbClr val="FF6633"/>
                </a:solidFill>
              </a:rPr>
              <a:t>子供向け</a:t>
            </a:r>
            <a:endParaRPr kumimoji="1" lang="en-US" altLang="ja-JP" sz="8000" b="1" dirty="0" smtClean="0">
              <a:ln w="15875">
                <a:solidFill>
                  <a:schemeClr val="bg1"/>
                </a:solidFill>
              </a:ln>
              <a:solidFill>
                <a:srgbClr val="FF6633"/>
              </a:solidFill>
            </a:endParaRPr>
          </a:p>
          <a:p>
            <a:r>
              <a:rPr kumimoji="1" lang="ja-JP" altLang="en-US" sz="8000" b="1" dirty="0" smtClean="0">
                <a:ln w="15875">
                  <a:solidFill>
                    <a:schemeClr val="bg1"/>
                  </a:solidFill>
                </a:ln>
                <a:solidFill>
                  <a:srgbClr val="FF6633"/>
                </a:solidFill>
              </a:rPr>
              <a:t>プログラミング教育</a:t>
            </a:r>
            <a:endParaRPr lang="en-US" altLang="ja-JP" sz="6600" b="1" dirty="0" smtClean="0">
              <a:ln w="15875">
                <a:solidFill>
                  <a:schemeClr val="bg1"/>
                </a:solidFill>
              </a:ln>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dirty="0"/>
              <a:t>http://</a:t>
            </a:r>
            <a:r>
              <a:rPr lang="en-US" altLang="ja-JP" sz="2400" dirty="0" smtClean="0"/>
              <a:t>lrandcom.com/automation</a:t>
            </a:r>
          </a:p>
        </p:txBody>
      </p:sp>
    </p:spTree>
    <p:extLst>
      <p:ext uri="{BB962C8B-B14F-4D97-AF65-F5344CB8AC3E}">
        <p14:creationId xmlns:p14="http://schemas.microsoft.com/office/powerpoint/2010/main" val="17766707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687534" y="547116"/>
            <a:ext cx="7889466" cy="1261884"/>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 by Code.org</a:t>
            </a:r>
          </a:p>
          <a:p>
            <a:r>
              <a:rPr lang="en-US" altLang="ja-JP" sz="3200" dirty="0" smtClean="0">
                <a:solidFill>
                  <a:schemeClr val="tx1">
                    <a:lumMod val="50000"/>
                    <a:lumOff val="50000"/>
                  </a:schemeClr>
                </a:solidFill>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1938992"/>
          </a:xfrm>
          <a:prstGeom prst="rect">
            <a:avLst/>
          </a:prstGeom>
          <a:noFill/>
        </p:spPr>
        <p:txBody>
          <a:bodyPr wrap="square" rtlCol="0">
            <a:spAutoFit/>
          </a:bodyPr>
          <a:lstStyle/>
          <a:p>
            <a:pPr algn="ctr"/>
            <a:r>
              <a:rPr lang="en-US" altLang="ja-JP" sz="6000" dirty="0" smtClean="0">
                <a:ln w="15875">
                  <a:solidFill>
                    <a:schemeClr val="bg1"/>
                  </a:solidFill>
                </a:ln>
                <a:solidFill>
                  <a:srgbClr val="FF6432"/>
                </a:solidFill>
                <a:effectLst>
                  <a:outerShdw blurRad="38100" dist="38100" dir="2700000" algn="tl">
                    <a:srgbClr val="000000">
                      <a:alpha val="43137"/>
                    </a:srgbClr>
                  </a:outerShdw>
                </a:effectLst>
              </a:rPr>
              <a:t>1</a:t>
            </a:r>
            <a:r>
              <a:rPr lang="ja-JP" altLang="en-US" sz="6000" dirty="0" smtClean="0">
                <a:ln w="15875">
                  <a:solidFill>
                    <a:schemeClr val="bg1"/>
                  </a:solidFill>
                </a:ln>
                <a:effectLst>
                  <a:outerShdw blurRad="38100" dist="38100" dir="2700000" algn="tl">
                    <a:srgbClr val="000000">
                      <a:alpha val="43137"/>
                    </a:srgbClr>
                  </a:outerShdw>
                </a:effectLst>
              </a:rPr>
              <a:t>万人の先生</a:t>
            </a:r>
            <a:endParaRPr lang="en-US" altLang="ja-JP" sz="6000" dirty="0" smtClean="0">
              <a:ln w="15875">
                <a:solidFill>
                  <a:schemeClr val="bg1"/>
                </a:solidFill>
              </a:ln>
              <a:effectLst>
                <a:outerShdw blurRad="38100" dist="38100" dir="2700000" algn="tl">
                  <a:srgbClr val="000000">
                    <a:alpha val="43137"/>
                  </a:srgbClr>
                </a:outerShdw>
              </a:effectLst>
            </a:endParaRPr>
          </a:p>
          <a:p>
            <a:pPr algn="ctr"/>
            <a:r>
              <a:rPr lang="en-US" altLang="ja-JP" sz="6000" dirty="0" smtClean="0">
                <a:ln w="15875">
                  <a:solidFill>
                    <a:schemeClr val="bg1"/>
                  </a:solidFill>
                </a:ln>
                <a:solidFill>
                  <a:srgbClr val="FF6432"/>
                </a:solidFill>
                <a:effectLst>
                  <a:outerShdw blurRad="38100" dist="38100" dir="2700000" algn="tl">
                    <a:srgbClr val="000000">
                      <a:alpha val="43137"/>
                    </a:srgbClr>
                  </a:outerShdw>
                </a:effectLst>
              </a:rPr>
              <a:t>1</a:t>
            </a:r>
            <a:r>
              <a:rPr lang="ja-JP" altLang="en-US" sz="6000" dirty="0" smtClean="0">
                <a:ln w="15875">
                  <a:solidFill>
                    <a:schemeClr val="bg1"/>
                  </a:solidFill>
                </a:ln>
                <a:effectLst>
                  <a:outerShdw blurRad="38100" dist="38100" dir="2700000" algn="tl">
                    <a:srgbClr val="000000">
                      <a:alpha val="43137"/>
                    </a:srgbClr>
                  </a:outerShdw>
                </a:effectLst>
              </a:rPr>
              <a:t>億人の子供</a:t>
            </a:r>
            <a:endParaRPr lang="en-US" altLang="ja-JP" sz="6000" dirty="0" smtClean="0">
              <a:ln w="15875">
                <a:solidFill>
                  <a:schemeClr val="bg1"/>
                </a:solidFill>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286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a:t>
            </a:r>
            <a:r>
              <a:rPr lang="ja-JP" altLang="en-US" sz="5400" b="1" dirty="0" smtClean="0">
                <a:solidFill>
                  <a:srgbClr val="FF6432"/>
                </a:solidFill>
              </a:rPr>
              <a:t>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dirty="0" smtClean="0">
                <a:ln w="25400">
                  <a:solidFill>
                    <a:schemeClr val="tx1">
                      <a:alpha val="20000"/>
                    </a:schemeClr>
                  </a:solidFill>
                </a:ln>
                <a:solidFill>
                  <a:srgbClr val="FF6432"/>
                </a:solidFill>
              </a:rPr>
              <a:t>命</a:t>
            </a:r>
            <a:r>
              <a:rPr lang="ja-JP" altLang="en-US" sz="5400" dirty="0" smtClean="0">
                <a:ln w="25400">
                  <a:solidFill>
                    <a:schemeClr val="tx1">
                      <a:alpha val="20000"/>
                    </a:schemeClr>
                  </a:solidFill>
                </a:ln>
              </a:rPr>
              <a:t>令ブロックの</a:t>
            </a:r>
            <a:endParaRPr lang="en-US" altLang="ja-JP" sz="5400" dirty="0" smtClean="0">
              <a:ln w="25400">
                <a:solidFill>
                  <a:schemeClr val="tx1">
                    <a:alpha val="20000"/>
                  </a:schemeClr>
                </a:solidFill>
              </a:ln>
            </a:endParaRPr>
          </a:p>
          <a:p>
            <a:pPr algn="r"/>
            <a:r>
              <a:rPr lang="ja-JP" altLang="en-US" sz="5400" dirty="0" smtClean="0">
                <a:ln w="25400">
                  <a:solidFill>
                    <a:schemeClr val="tx1">
                      <a:alpha val="20000"/>
                    </a:schemeClr>
                  </a:solidFill>
                </a:ln>
              </a:rPr>
              <a:t>組み合わせ</a:t>
            </a:r>
            <a:endParaRPr lang="en-US" altLang="ja-JP" sz="5400" dirty="0" smtClean="0">
              <a:ln w="25400">
                <a:solidFill>
                  <a:schemeClr val="tx1">
                    <a:alpha val="20000"/>
                  </a:schemeClr>
                </a:solidFill>
              </a:ln>
            </a:endParaRPr>
          </a:p>
          <a:p>
            <a:pPr algn="r"/>
            <a:r>
              <a:rPr lang="en-US" altLang="ja-JP" sz="5400" dirty="0" smtClean="0">
                <a:ln w="25400">
                  <a:solidFill>
                    <a:schemeClr val="tx1">
                      <a:alpha val="20000"/>
                    </a:schemeClr>
                  </a:solidFill>
                </a:ln>
                <a:solidFill>
                  <a:srgbClr val="FF6432"/>
                </a:solidFill>
              </a:rPr>
              <a:t>= </a:t>
            </a:r>
            <a:r>
              <a:rPr lang="ja-JP" altLang="en-US" sz="5400" dirty="0" smtClean="0">
                <a:ln w="25400">
                  <a:solidFill>
                    <a:schemeClr val="tx1">
                      <a:alpha val="20000"/>
                    </a:schemeClr>
                  </a:solidFill>
                </a:ln>
                <a:solidFill>
                  <a:srgbClr val="FF6432"/>
                </a:solidFill>
              </a:rPr>
              <a:t>プログラム</a:t>
            </a:r>
            <a:endParaRPr lang="en-US" altLang="ja-JP" sz="8800" dirty="0">
              <a:ln w="25400">
                <a:solidFill>
                  <a:schemeClr val="tx1">
                    <a:alpha val="20000"/>
                  </a:schemeClr>
                </a:solid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dirty="0" smtClean="0">
                <a:ln w="25400">
                  <a:solidFill>
                    <a:schemeClr val="tx1">
                      <a:alpha val="20000"/>
                    </a:schemeClr>
                  </a:solidFill>
                </a:ln>
                <a:solidFill>
                  <a:srgbClr val="FF6432"/>
                </a:solidFill>
              </a:rPr>
              <a:t>命</a:t>
            </a:r>
            <a:r>
              <a:rPr lang="ja-JP" altLang="en-US" sz="5400" dirty="0" smtClean="0">
                <a:ln w="25400">
                  <a:solidFill>
                    <a:schemeClr val="tx1">
                      <a:alpha val="20000"/>
                    </a:schemeClr>
                  </a:solidFill>
                </a:ln>
              </a:rPr>
              <a:t>令ブロック</a:t>
            </a:r>
            <a:r>
              <a:rPr lang="en-US" altLang="ja-JP" sz="5400" dirty="0" smtClean="0">
                <a:ln w="25400">
                  <a:solidFill>
                    <a:schemeClr val="tx1">
                      <a:alpha val="20000"/>
                    </a:schemeClr>
                  </a:solidFill>
                </a:ln>
                <a:solidFill>
                  <a:srgbClr val="FF6432"/>
                </a:solidFill>
              </a:rPr>
              <a:t/>
            </a:r>
            <a:br>
              <a:rPr lang="en-US" altLang="ja-JP" sz="5400" dirty="0" smtClean="0">
                <a:ln w="25400">
                  <a:solidFill>
                    <a:schemeClr val="tx1">
                      <a:alpha val="20000"/>
                    </a:schemeClr>
                  </a:solidFill>
                </a:ln>
                <a:solidFill>
                  <a:srgbClr val="FF6432"/>
                </a:solidFill>
              </a:rPr>
            </a:br>
            <a:r>
              <a:rPr lang="en-US" altLang="ja-JP" sz="5400" dirty="0" smtClean="0">
                <a:ln w="25400">
                  <a:solidFill>
                    <a:schemeClr val="tx1">
                      <a:alpha val="20000"/>
                    </a:schemeClr>
                  </a:solidFill>
                </a:ln>
                <a:solidFill>
                  <a:srgbClr val="FF6432"/>
                </a:solidFill>
              </a:rPr>
              <a:t>= </a:t>
            </a:r>
            <a:r>
              <a:rPr lang="ja-JP" altLang="en-US" sz="5400" dirty="0" smtClean="0">
                <a:ln w="25400">
                  <a:solidFill>
                    <a:schemeClr val="tx1">
                      <a:alpha val="20000"/>
                    </a:schemeClr>
                  </a:solidFill>
                </a:ln>
                <a:solidFill>
                  <a:srgbClr val="FF6432"/>
                </a:solidFill>
              </a:rPr>
              <a:t>プログラムの命令</a:t>
            </a:r>
            <a:endParaRPr lang="en-US" altLang="ja-JP" sz="54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62000" y="3945670"/>
            <a:ext cx="2655000" cy="923330"/>
          </a:xfrm>
          <a:prstGeom prst="rect">
            <a:avLst/>
          </a:prstGeom>
          <a:noFill/>
          <a:ln w="25400">
            <a:noFill/>
          </a:ln>
        </p:spPr>
        <p:txBody>
          <a:bodyPr wrap="square" rtlCol="0">
            <a:spAutoFit/>
          </a:bodyPr>
          <a:lstStyle/>
          <a:p>
            <a:pPr algn="ctr"/>
            <a:r>
              <a:rPr lang="ja-JP" altLang="en-US" sz="5400" b="1" dirty="0" smtClean="0">
                <a:ln w="25400">
                  <a:solidFill>
                    <a:schemeClr val="tx1">
                      <a:alpha val="20000"/>
                    </a:schemeClr>
                  </a:solidFill>
                </a:ln>
                <a:solidFill>
                  <a:srgbClr val="FF6432"/>
                </a:solidFill>
              </a:rPr>
              <a:t>英</a:t>
            </a:r>
            <a:r>
              <a:rPr lang="ja-JP" altLang="en-US" sz="5400" b="1" dirty="0" smtClean="0">
                <a:ln w="25400">
                  <a:solidFill>
                    <a:schemeClr val="tx1">
                      <a:alpha val="20000"/>
                    </a:schemeClr>
                  </a:solidFill>
                </a:ln>
              </a:rPr>
              <a:t>語</a:t>
            </a:r>
            <a:endParaRPr lang="en-US" altLang="ja-JP" sz="5400" b="1" dirty="0">
              <a:ln w="25400">
                <a:solidFill>
                  <a:schemeClr val="tx1">
                    <a:alpha val="20000"/>
                  </a:schemeClr>
                </a:solidFill>
              </a:ln>
            </a:endParaRPr>
          </a:p>
        </p:txBody>
      </p:sp>
      <p:sp>
        <p:nvSpPr>
          <p:cNvPr id="11" name="テキスト ボックス 10"/>
          <p:cNvSpPr txBox="1"/>
          <p:nvPr/>
        </p:nvSpPr>
        <p:spPr>
          <a:xfrm>
            <a:off x="4958811" y="3945670"/>
            <a:ext cx="3078189" cy="923330"/>
          </a:xfrm>
          <a:prstGeom prst="rect">
            <a:avLst/>
          </a:prstGeom>
          <a:noFill/>
          <a:ln w="25400">
            <a:noFill/>
          </a:ln>
        </p:spPr>
        <p:txBody>
          <a:bodyPr wrap="square" rtlCol="0">
            <a:spAutoFit/>
          </a:bodyPr>
          <a:lstStyle/>
          <a:p>
            <a:pPr algn="ctr"/>
            <a:r>
              <a:rPr lang="ja-JP" altLang="en-US" sz="5400" b="1" dirty="0" smtClean="0">
                <a:ln w="25400">
                  <a:solidFill>
                    <a:schemeClr val="tx1">
                      <a:alpha val="20000"/>
                    </a:schemeClr>
                  </a:solidFill>
                </a:ln>
                <a:solidFill>
                  <a:srgbClr val="FF6432"/>
                </a:solidFill>
              </a:rPr>
              <a:t>日</a:t>
            </a:r>
            <a:r>
              <a:rPr lang="ja-JP" altLang="en-US" sz="5400" b="1" dirty="0" smtClean="0">
                <a:ln w="25400">
                  <a:solidFill>
                    <a:schemeClr val="tx1">
                      <a:alpha val="20000"/>
                    </a:schemeClr>
                  </a:solidFill>
                </a:ln>
              </a:rPr>
              <a:t>本語</a:t>
            </a:r>
            <a:endParaRPr lang="en-US" altLang="ja-JP" sz="5400" b="1" dirty="0">
              <a:ln w="25400">
                <a:solidFill>
                  <a:schemeClr val="tx1">
                    <a:alpha val="20000"/>
                  </a:schemeClr>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58337"/>
            <a:ext cx="5224146" cy="1015663"/>
          </a:xfrm>
          <a:prstGeom prst="rect">
            <a:avLst/>
          </a:prstGeom>
          <a:noFill/>
          <a:ln w="25400">
            <a:noFill/>
          </a:ln>
        </p:spPr>
        <p:txBody>
          <a:bodyPr wrap="square" rtlCol="0">
            <a:spAutoFit/>
          </a:bodyPr>
          <a:lstStyle/>
          <a:p>
            <a:r>
              <a:rPr lang="ja-JP" altLang="en-US" sz="6000" b="1" dirty="0" smtClean="0">
                <a:ln w="25400">
                  <a:solidFill>
                    <a:schemeClr val="tx1">
                      <a:alpha val="20000"/>
                    </a:schemeClr>
                  </a:solidFill>
                </a:ln>
                <a:solidFill>
                  <a:srgbClr val="FF6432"/>
                </a:solidFill>
              </a:rPr>
              <a:t>簡単に試せる</a:t>
            </a:r>
            <a:endParaRPr lang="en-US" altLang="ja-JP" sz="6000" b="1" dirty="0" smtClean="0">
              <a:ln w="25400">
                <a:solidFill>
                  <a:schemeClr val="tx1">
                    <a:alpha val="20000"/>
                  </a:schemeClr>
                </a:solidFill>
              </a:ln>
              <a:solidFill>
                <a:srgbClr val="FF6432"/>
              </a:solidFill>
            </a:endParaRP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8" y="2267916"/>
            <a:ext cx="3320601" cy="1323439"/>
          </a:xfrm>
          <a:prstGeom prst="rect">
            <a:avLst/>
          </a:prstGeom>
          <a:noFill/>
          <a:ln w="25400">
            <a:noFill/>
          </a:ln>
        </p:spPr>
        <p:txBody>
          <a:bodyPr wrap="square" rtlCol="0">
            <a:spAutoFit/>
          </a:bodyPr>
          <a:lstStyle/>
          <a:p>
            <a:r>
              <a:rPr lang="ja-JP" altLang="en-US" sz="4000" b="1" dirty="0" smtClean="0">
                <a:ln w="25400">
                  <a:solidFill>
                    <a:schemeClr val="tx1">
                      <a:alpha val="20000"/>
                    </a:schemeClr>
                  </a:solidFill>
                </a:ln>
                <a:solidFill>
                  <a:schemeClr val="accent6">
                    <a:lumMod val="50000"/>
                  </a:schemeClr>
                </a:solidFill>
              </a:rPr>
              <a:t>フラッグ</a:t>
            </a:r>
            <a:r>
              <a:rPr lang="ja-JP" altLang="en-US" sz="4000" b="1" dirty="0" smtClean="0">
                <a:ln w="25400">
                  <a:solidFill>
                    <a:schemeClr val="tx1">
                      <a:alpha val="20000"/>
                    </a:schemeClr>
                  </a:solidFill>
                </a:ln>
              </a:rPr>
              <a:t>を</a:t>
            </a:r>
            <a:r>
              <a:rPr lang="en-US" altLang="ja-JP" sz="4000" b="1" dirty="0" smtClean="0">
                <a:ln w="25400">
                  <a:solidFill>
                    <a:schemeClr val="tx1">
                      <a:alpha val="20000"/>
                    </a:schemeClr>
                  </a:solidFill>
                </a:ln>
              </a:rPr>
              <a:t/>
            </a:r>
            <a:br>
              <a:rPr lang="en-US" altLang="ja-JP" sz="4000" b="1" dirty="0" smtClean="0">
                <a:ln w="25400">
                  <a:solidFill>
                    <a:schemeClr val="tx1">
                      <a:alpha val="20000"/>
                    </a:schemeClr>
                  </a:solidFill>
                </a:ln>
              </a:rPr>
            </a:br>
            <a:r>
              <a:rPr lang="ja-JP" altLang="en-US" sz="4000" b="1" dirty="0" smtClean="0">
                <a:ln w="25400">
                  <a:solidFill>
                    <a:schemeClr val="tx1">
                      <a:alpha val="20000"/>
                    </a:schemeClr>
                  </a:solidFill>
                </a:ln>
              </a:rPr>
              <a:t>押すだけで</a:t>
            </a:r>
            <a:r>
              <a:rPr lang="en-US" altLang="ja-JP" sz="4000" b="1" dirty="0" smtClean="0">
                <a:ln w="25400">
                  <a:solidFill>
                    <a:schemeClr val="tx1">
                      <a:alpha val="20000"/>
                    </a:schemeClr>
                  </a:solidFill>
                </a:ln>
              </a:rPr>
              <a:t>…</a:t>
            </a:r>
            <a:endParaRPr lang="en-US" altLang="ja-JP" sz="4000" b="1" dirty="0" smtClean="0">
              <a:ln w="25400">
                <a:solidFill>
                  <a:schemeClr val="tx1">
                    <a:alpha val="20000"/>
                  </a:schemeClr>
                </a:solidFill>
              </a:ln>
            </a:endParaRP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416999" y="2574000"/>
            <a:ext cx="1530001" cy="830997"/>
          </a:xfrm>
          <a:prstGeom prst="rect">
            <a:avLst/>
          </a:prstGeom>
          <a:noFill/>
          <a:ln w="25400">
            <a:noFill/>
          </a:ln>
        </p:spPr>
        <p:txBody>
          <a:bodyPr wrap="square" rtlCol="0">
            <a:spAutoFit/>
          </a:bodyPr>
          <a:lstStyle/>
          <a:p>
            <a:r>
              <a:rPr lang="ja-JP" altLang="en-US" sz="4800" dirty="0" smtClean="0">
                <a:ln w="15875">
                  <a:noFill/>
                </a:ln>
                <a:solidFill>
                  <a:srgbClr val="FF6432"/>
                </a:solidFill>
              </a:rPr>
              <a:t>実行</a:t>
            </a:r>
            <a:endParaRPr lang="en-US" altLang="ja-JP" sz="4800" dirty="0" smtClean="0">
              <a:ln w="15875">
                <a:noFill/>
              </a:ln>
              <a:solidFill>
                <a:srgbClr val="FF6432"/>
              </a:solidFill>
            </a:endParaRP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3" name="サブタイトル 2"/>
          <p:cNvSpPr>
            <a:spLocks noGrp="1"/>
          </p:cNvSpPr>
          <p:nvPr>
            <p:ph type="subTitle" idx="1"/>
          </p:nvPr>
        </p:nvSpPr>
        <p:spPr>
          <a:xfrm rot="20829458">
            <a:off x="5131982" y="4790146"/>
            <a:ext cx="3912786" cy="1495216"/>
          </a:xfrm>
        </p:spPr>
        <p:txBody>
          <a:bodyPr>
            <a:noAutofit/>
          </a:bodyPr>
          <a:lstStyle/>
          <a:p>
            <a:pPr algn="l"/>
            <a:r>
              <a:rPr lang="ja-JP" altLang="en-US" sz="1800" b="1" dirty="0">
                <a:ln>
                  <a:solidFill>
                    <a:schemeClr val="bg1"/>
                  </a:solidFill>
                </a:ln>
                <a:effectLst>
                  <a:outerShdw blurRad="50800" dist="38100" dir="2700000" algn="tl" rotWithShape="0">
                    <a:prstClr val="black">
                      <a:alpha val="40000"/>
                    </a:prstClr>
                  </a:outerShdw>
                </a:effectLst>
              </a:rPr>
              <a:t>小学生</a:t>
            </a:r>
            <a:r>
              <a:rPr lang="en-US" altLang="ja-JP" sz="1800" b="1" dirty="0">
                <a:ln>
                  <a:solidFill>
                    <a:schemeClr val="bg1"/>
                  </a:solidFill>
                </a:ln>
                <a:effectLst>
                  <a:outerShdw blurRad="50800" dist="38100" dir="2700000" algn="tl" rotWithShape="0">
                    <a:prstClr val="black">
                      <a:alpha val="40000"/>
                    </a:prstClr>
                  </a:outerShdw>
                </a:effectLst>
              </a:rPr>
              <a:t>3</a:t>
            </a:r>
            <a:r>
              <a:rPr lang="ja-JP" altLang="en-US" sz="1800" b="1" dirty="0">
                <a:ln>
                  <a:solidFill>
                    <a:schemeClr val="bg1"/>
                  </a:solidFill>
                </a:ln>
                <a:effectLst>
                  <a:outerShdw blurRad="50800" dist="38100" dir="2700000" algn="tl" rotWithShape="0">
                    <a:prstClr val="black">
                      <a:alpha val="40000"/>
                    </a:prstClr>
                  </a:outerShdw>
                </a:effectLst>
              </a:rPr>
              <a:t>年生から</a:t>
            </a:r>
            <a:r>
              <a:rPr lang="ja-JP" altLang="en-US" sz="1800" b="1" dirty="0" smtClean="0">
                <a:ln>
                  <a:solidFill>
                    <a:schemeClr val="bg1"/>
                  </a:solidFill>
                </a:ln>
                <a:effectLst>
                  <a:outerShdw blurRad="50800" dist="38100" dir="2700000" algn="tl" rotWithShape="0">
                    <a:prstClr val="black">
                      <a:alpha val="40000"/>
                    </a:prstClr>
                  </a:outerShdw>
                </a:effectLst>
              </a:rPr>
              <a:t>使える</a:t>
            </a:r>
            <a:r>
              <a:rPr lang="en-US" altLang="ja-JP" sz="1800" b="1" dirty="0">
                <a:ln>
                  <a:solidFill>
                    <a:schemeClr val="bg1"/>
                  </a:solidFill>
                </a:ln>
                <a:effectLst>
                  <a:outerShdw blurRad="50800" dist="38100" dir="2700000" algn="tl" rotWithShape="0">
                    <a:prstClr val="black">
                      <a:alpha val="40000"/>
                    </a:prstClr>
                  </a:outerShdw>
                </a:effectLst>
              </a:rPr>
              <a:t/>
            </a:r>
            <a:br>
              <a:rPr lang="en-US" altLang="ja-JP" sz="1800" b="1" dirty="0">
                <a:ln>
                  <a:solidFill>
                    <a:schemeClr val="bg1"/>
                  </a:solidFill>
                </a:ln>
                <a:effectLst>
                  <a:outerShdw blurRad="50800" dist="38100" dir="2700000" algn="tl" rotWithShape="0">
                    <a:prstClr val="black">
                      <a:alpha val="40000"/>
                    </a:prstClr>
                  </a:outerShdw>
                </a:effectLst>
              </a:rPr>
            </a:br>
            <a:r>
              <a:rPr lang="en-US" altLang="ja-JP" sz="1800" b="1" dirty="0" smtClean="0">
                <a:ln>
                  <a:solidFill>
                    <a:schemeClr val="bg1"/>
                  </a:solidFill>
                </a:ln>
                <a:effectLst>
                  <a:outerShdw blurRad="50800" dist="38100" dir="2700000" algn="tl" rotWithShape="0">
                    <a:prstClr val="black">
                      <a:alpha val="40000"/>
                    </a:prstClr>
                  </a:outerShdw>
                </a:effectLst>
              </a:rPr>
              <a:t>Ruby</a:t>
            </a:r>
            <a:r>
              <a:rPr lang="ja-JP" altLang="en-US" sz="1800" b="1" dirty="0">
                <a:ln>
                  <a:solidFill>
                    <a:schemeClr val="bg1"/>
                  </a:solidFill>
                </a:ln>
                <a:effectLst>
                  <a:outerShdw blurRad="50800" dist="38100" dir="2700000" algn="tl" rotWithShape="0">
                    <a:prstClr val="black">
                      <a:alpha val="40000"/>
                    </a:prstClr>
                  </a:outerShdw>
                </a:effectLst>
              </a:rPr>
              <a:t>の</a:t>
            </a:r>
            <a:r>
              <a:rPr lang="ja-JP" altLang="en-US" sz="1800" b="1" dirty="0" smtClean="0">
                <a:ln>
                  <a:solidFill>
                    <a:schemeClr val="bg1"/>
                  </a:solidFill>
                </a:ln>
                <a:effectLst>
                  <a:outerShdw blurRad="50800" dist="38100" dir="2700000" algn="tl" rotWithShape="0">
                    <a:prstClr val="black">
                      <a:alpha val="40000"/>
                    </a:prstClr>
                  </a:outerShdw>
                </a:effectLst>
              </a:rPr>
              <a:t>ビジュアルプログラミングエディタ「</a:t>
            </a:r>
            <a:r>
              <a:rPr lang="ja-JP" altLang="en-US" sz="1800" b="1" dirty="0">
                <a:ln>
                  <a:solidFill>
                    <a:schemeClr val="bg1"/>
                  </a:solidFill>
                </a:ln>
                <a:solidFill>
                  <a:srgbClr val="FF6600"/>
                </a:solidFill>
                <a:effectLst>
                  <a:outerShdw blurRad="50800" dist="38100" dir="2700000" algn="tl" rotWithShape="0">
                    <a:prstClr val="black">
                      <a:alpha val="40000"/>
                    </a:prstClr>
                  </a:outerShdw>
                </a:effectLst>
              </a:rPr>
              <a:t>スモウルビー</a:t>
            </a:r>
            <a:r>
              <a:rPr lang="ja-JP" altLang="en-US" sz="1800" b="1" dirty="0">
                <a:ln>
                  <a:solidFill>
                    <a:schemeClr val="bg1"/>
                  </a:solidFill>
                </a:ln>
                <a:effectLst>
                  <a:outerShdw blurRad="50800" dist="38100" dir="2700000" algn="tl" rotWithShape="0">
                    <a:prstClr val="black">
                      <a:alpha val="40000"/>
                    </a:prstClr>
                  </a:outerShdw>
                </a:effectLst>
              </a:rPr>
              <a:t>」と</a:t>
            </a:r>
            <a:r>
              <a:rPr lang="ja-JP" altLang="en-US" sz="1800" b="1" dirty="0" smtClean="0">
                <a:ln>
                  <a:solidFill>
                    <a:schemeClr val="bg1"/>
                  </a:solidFill>
                </a:ln>
                <a:effectLst>
                  <a:outerShdw blurRad="50800" dist="38100" dir="2700000" algn="tl" rotWithShape="0">
                    <a:prstClr val="black">
                      <a:alpha val="40000"/>
                    </a:prstClr>
                  </a:outerShdw>
                </a:effectLst>
              </a:rPr>
              <a:t>、</a:t>
            </a:r>
            <a:r>
              <a:rPr lang="en-US" altLang="ja-JP" sz="1800" b="1" dirty="0" smtClean="0">
                <a:ln>
                  <a:solidFill>
                    <a:schemeClr val="bg1"/>
                  </a:solidFill>
                </a:ln>
                <a:effectLst>
                  <a:outerShdw blurRad="50800" dist="38100" dir="2700000" algn="tl" rotWithShape="0">
                    <a:prstClr val="black">
                      <a:alpha val="40000"/>
                    </a:prstClr>
                  </a:outerShdw>
                </a:effectLst>
              </a:rPr>
              <a:t/>
            </a:r>
            <a:br>
              <a:rPr lang="en-US" altLang="ja-JP" sz="1800" b="1" dirty="0" smtClean="0">
                <a:ln>
                  <a:solidFill>
                    <a:schemeClr val="bg1"/>
                  </a:solidFill>
                </a:ln>
                <a:effectLst>
                  <a:outerShdw blurRad="50800" dist="38100" dir="2700000" algn="tl" rotWithShape="0">
                    <a:prstClr val="black">
                      <a:alpha val="40000"/>
                    </a:prstClr>
                  </a:outerShdw>
                </a:effectLst>
              </a:rPr>
            </a:br>
            <a:r>
              <a:rPr lang="ja-JP" altLang="en-US" sz="1800" b="1" dirty="0" smtClean="0">
                <a:ln>
                  <a:solidFill>
                    <a:schemeClr val="bg1"/>
                  </a:solidFill>
                </a:ln>
                <a:effectLst>
                  <a:outerShdw blurRad="50800" dist="38100" dir="2700000" algn="tl" rotWithShape="0">
                    <a:prstClr val="black">
                      <a:alpha val="40000"/>
                    </a:prstClr>
                  </a:outerShdw>
                </a:effectLst>
              </a:rPr>
              <a:t>それ</a:t>
            </a:r>
            <a:r>
              <a:rPr lang="ja-JP" altLang="en-US" sz="1800" b="1" dirty="0">
                <a:ln>
                  <a:solidFill>
                    <a:schemeClr val="bg1"/>
                  </a:solidFill>
                </a:ln>
                <a:effectLst>
                  <a:outerShdw blurRad="50800" dist="38100" dir="2700000" algn="tl" rotWithShape="0">
                    <a:prstClr val="black">
                      <a:alpha val="40000"/>
                    </a:prstClr>
                  </a:outerShdw>
                </a:effectLst>
              </a:rPr>
              <a:t>を活用した任意</a:t>
            </a:r>
            <a:r>
              <a:rPr lang="ja-JP" altLang="en-US" sz="1800" b="1" dirty="0" smtClean="0">
                <a:ln>
                  <a:solidFill>
                    <a:schemeClr val="bg1"/>
                  </a:solidFill>
                </a:ln>
                <a:effectLst>
                  <a:outerShdw blurRad="50800" dist="38100" dir="2700000" algn="tl" rotWithShape="0">
                    <a:prstClr val="black">
                      <a:alpha val="40000"/>
                    </a:prstClr>
                  </a:outerShdw>
                </a:effectLst>
              </a:rPr>
              <a:t>団体</a:t>
            </a:r>
            <a:r>
              <a:rPr lang="en-US" altLang="ja-JP" sz="1800" b="1" dirty="0" smtClean="0">
                <a:ln>
                  <a:solidFill>
                    <a:schemeClr val="bg1"/>
                  </a:solidFill>
                </a:ln>
                <a:effectLst>
                  <a:outerShdw blurRad="50800" dist="38100" dir="2700000" algn="tl" rotWithShape="0">
                    <a:prstClr val="black">
                      <a:alpha val="40000"/>
                    </a:prstClr>
                  </a:outerShdw>
                </a:effectLst>
              </a:rPr>
              <a:t/>
            </a:r>
            <a:br>
              <a:rPr lang="en-US" altLang="ja-JP" sz="1800" b="1" dirty="0" smtClean="0">
                <a:ln>
                  <a:solidFill>
                    <a:schemeClr val="bg1"/>
                  </a:solidFill>
                </a:ln>
                <a:effectLst>
                  <a:outerShdw blurRad="50800" dist="38100" dir="2700000" algn="tl" rotWithShape="0">
                    <a:prstClr val="black">
                      <a:alpha val="40000"/>
                    </a:prstClr>
                  </a:outerShdw>
                </a:effectLst>
              </a:rPr>
            </a:br>
            <a:r>
              <a:rPr lang="ja-JP" altLang="en-US" sz="1800" b="1" dirty="0" smtClean="0">
                <a:ln>
                  <a:solidFill>
                    <a:schemeClr val="bg1"/>
                  </a:solidFill>
                </a:ln>
                <a:effectLst>
                  <a:outerShdw blurRad="50800" dist="38100" dir="2700000" algn="tl" rotWithShape="0">
                    <a:prstClr val="black">
                      <a:alpha val="40000"/>
                    </a:prstClr>
                  </a:outerShdw>
                </a:effectLst>
              </a:rPr>
              <a:t>「</a:t>
            </a:r>
            <a:r>
              <a:rPr lang="en-US" altLang="ja-JP" sz="1800" b="1" dirty="0">
                <a:ln>
                  <a:solidFill>
                    <a:schemeClr val="bg1"/>
                  </a:solidFill>
                </a:ln>
                <a:solidFill>
                  <a:srgbClr val="FF6432"/>
                </a:solidFill>
                <a:effectLst>
                  <a:outerShdw blurRad="50800" dist="38100" dir="2700000" algn="tl" rotWithShape="0">
                    <a:prstClr val="black">
                      <a:alpha val="40000"/>
                    </a:prstClr>
                  </a:outerShdw>
                </a:effectLst>
              </a:rPr>
              <a:t>Ruby</a:t>
            </a:r>
            <a:r>
              <a:rPr lang="ja-JP" altLang="en-US" sz="1800" b="1" dirty="0">
                <a:ln>
                  <a:solidFill>
                    <a:schemeClr val="bg1"/>
                  </a:solidFill>
                </a:ln>
                <a:solidFill>
                  <a:srgbClr val="FF6432"/>
                </a:solidFill>
                <a:effectLst>
                  <a:outerShdw blurRad="50800" dist="38100" dir="2700000" algn="tl" rotWithShape="0">
                    <a:prstClr val="black">
                      <a:alpha val="40000"/>
                    </a:prstClr>
                  </a:outerShdw>
                </a:effectLst>
              </a:rPr>
              <a:t>プログラミング少年団</a:t>
            </a:r>
            <a:r>
              <a:rPr lang="ja-JP" altLang="en-US" sz="1800" b="1" dirty="0" smtClean="0">
                <a:ln>
                  <a:solidFill>
                    <a:schemeClr val="bg1"/>
                  </a:solidFill>
                </a:ln>
                <a:effectLst>
                  <a:outerShdw blurRad="50800" dist="38100" dir="2700000" algn="tl" rotWithShape="0">
                    <a:prstClr val="black">
                      <a:alpha val="40000"/>
                    </a:prstClr>
                  </a:outerShdw>
                </a:effectLst>
              </a:rPr>
              <a:t>」</a:t>
            </a:r>
            <a:endParaRPr kumimoji="1" lang="ja-JP" altLang="en-US" sz="1800" b="1" dirty="0">
              <a:ln>
                <a:solidFill>
                  <a:schemeClr val="bg1"/>
                </a:solidFill>
              </a:ln>
              <a:effectLst>
                <a:outerShdw blurRad="50800" dist="38100" dir="2700000" algn="tl" rotWithShape="0">
                  <a:prstClr val="black">
                    <a:alpha val="40000"/>
                  </a:prstClr>
                </a:outerShdw>
              </a:effectLst>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2015/1/23</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944000"/>
            <a:ext cx="6798629" cy="3785652"/>
          </a:xfrm>
          <a:prstGeom prst="rect">
            <a:avLst/>
          </a:prstGeom>
          <a:noFill/>
        </p:spPr>
        <p:txBody>
          <a:bodyPr wrap="square" rtlCol="0">
            <a:spAutoFit/>
          </a:bodyPr>
          <a:lstStyle/>
          <a:p>
            <a:r>
              <a:rPr lang="ja-JP" altLang="en-US" sz="4800" b="1" dirty="0" smtClean="0">
                <a:solidFill>
                  <a:srgbClr val="FF6432"/>
                </a:solidFill>
              </a:rPr>
              <a:t>タ</a:t>
            </a:r>
            <a:r>
              <a:rPr lang="ja-JP" altLang="en-US" sz="4800" b="1" dirty="0" smtClean="0"/>
              <a:t>イピング</a:t>
            </a:r>
            <a:r>
              <a:rPr lang="en-US" altLang="ja-JP" sz="4800" b="1" dirty="0" smtClean="0"/>
              <a:t/>
            </a:r>
            <a:br>
              <a:rPr lang="en-US" altLang="ja-JP" sz="4800" b="1" dirty="0" smtClean="0"/>
            </a:br>
            <a:endParaRPr lang="en-US" altLang="ja-JP" sz="4800" b="1" dirty="0" smtClean="0"/>
          </a:p>
          <a:p>
            <a:r>
              <a:rPr lang="ja-JP" altLang="en-US" sz="4800" b="1" dirty="0" smtClean="0">
                <a:solidFill>
                  <a:srgbClr val="FF6432"/>
                </a:solidFill>
              </a:rPr>
              <a:t>英</a:t>
            </a:r>
            <a:r>
              <a:rPr lang="ja-JP" altLang="en-US" sz="4800" b="1" dirty="0" smtClean="0">
                <a:solidFill>
                  <a:srgbClr val="000000"/>
                </a:solidFill>
              </a:rPr>
              <a:t>語</a:t>
            </a:r>
            <a:r>
              <a:rPr lang="en-US" altLang="ja-JP" sz="4800" b="1" dirty="0" smtClean="0"/>
              <a:t/>
            </a:r>
            <a:br>
              <a:rPr lang="en-US" altLang="ja-JP" sz="4800" b="1" dirty="0" smtClean="0"/>
            </a:br>
            <a:endParaRPr lang="en-US" altLang="ja-JP" sz="4800" b="1" dirty="0" smtClean="0"/>
          </a:p>
          <a:p>
            <a:r>
              <a:rPr lang="en-US" altLang="ja-JP" sz="4800" b="1" dirty="0" smtClean="0">
                <a:solidFill>
                  <a:srgbClr val="FF6432"/>
                </a:solidFill>
                <a:latin typeface="Arial Black"/>
                <a:cs typeface="Arial Black"/>
              </a:rPr>
              <a:t>R</a:t>
            </a:r>
            <a:r>
              <a:rPr lang="en-US" altLang="ja-JP" sz="4800" b="1" dirty="0" smtClean="0">
                <a:solidFill>
                  <a:srgbClr val="000000"/>
                </a:solidFill>
                <a:latin typeface="Arial Black"/>
                <a:cs typeface="Arial Black"/>
              </a:rPr>
              <a:t>uby</a:t>
            </a:r>
            <a:r>
              <a:rPr lang="ja-JP" altLang="en-US" sz="4800" b="1" dirty="0" smtClean="0">
                <a:solidFill>
                  <a:srgbClr val="000000"/>
                </a:solidFill>
              </a:rPr>
              <a:t>の</a:t>
            </a:r>
            <a:r>
              <a:rPr lang="ja-JP" altLang="en-US" sz="4800" b="1" dirty="0" smtClean="0">
                <a:solidFill>
                  <a:srgbClr val="000000"/>
                </a:solidFill>
              </a:rPr>
              <a:t>文法</a:t>
            </a:r>
            <a:endParaRPr lang="en-US" altLang="ja-JP" sz="4800" b="1" dirty="0" smtClean="0">
              <a:solidFill>
                <a:srgbClr val="000000"/>
              </a:solidFill>
            </a:endParaRPr>
          </a:p>
        </p:txBody>
      </p:sp>
      <p:sp>
        <p:nvSpPr>
          <p:cNvPr id="4" name="テキスト ボックス 3"/>
          <p:cNvSpPr txBox="1"/>
          <p:nvPr/>
        </p:nvSpPr>
        <p:spPr>
          <a:xfrm>
            <a:off x="792000" y="2722237"/>
            <a:ext cx="7518629" cy="3631763"/>
          </a:xfrm>
          <a:prstGeom prst="rect">
            <a:avLst/>
          </a:prstGeom>
          <a:noFill/>
        </p:spPr>
        <p:txBody>
          <a:bodyPr wrap="square" rtlCol="0">
            <a:spAutoFit/>
          </a:bodyPr>
          <a:lstStyle/>
          <a:p>
            <a:r>
              <a:rPr lang="ja-JP" altLang="en-US" sz="4400" dirty="0" smtClean="0">
                <a:solidFill>
                  <a:srgbClr val="FF6432"/>
                </a:solidFill>
              </a:rPr>
              <a:t>➡</a:t>
            </a:r>
            <a:r>
              <a:rPr lang="ja-JP" altLang="en-US" sz="4400" b="1" dirty="0" smtClean="0">
                <a:solidFill>
                  <a:srgbClr val="FF6432"/>
                </a:solidFill>
              </a:rPr>
              <a:t>命令ブロック</a:t>
            </a:r>
            <a:endParaRPr lang="en-US" altLang="ja-JP" sz="4400" b="1" dirty="0" smtClean="0">
              <a:solidFill>
                <a:srgbClr val="FF6432"/>
              </a:solidFill>
            </a:endParaRPr>
          </a:p>
          <a:p>
            <a:endParaRPr lang="en-US" altLang="ja-JP" sz="4400" dirty="0" smtClean="0"/>
          </a:p>
          <a:p>
            <a:r>
              <a:rPr lang="ja-JP" altLang="en-US" sz="4400" dirty="0">
                <a:solidFill>
                  <a:srgbClr val="FF6432"/>
                </a:solidFill>
              </a:rPr>
              <a:t>➡ </a:t>
            </a:r>
            <a:r>
              <a:rPr lang="ja-JP" altLang="en-US" sz="4400" b="1" dirty="0" smtClean="0">
                <a:solidFill>
                  <a:srgbClr val="FF6432"/>
                </a:solidFill>
              </a:rPr>
              <a:t>日本語でプログラミング</a:t>
            </a:r>
            <a:endParaRPr lang="en-US" altLang="ja-JP" sz="4400" b="1" dirty="0" smtClean="0">
              <a:solidFill>
                <a:srgbClr val="FF6432"/>
              </a:solidFill>
            </a:endParaRPr>
          </a:p>
          <a:p>
            <a:r>
              <a:rPr lang="en-US" altLang="ja-JP" sz="5400" dirty="0" smtClean="0">
                <a:solidFill>
                  <a:srgbClr val="FF6432"/>
                </a:solidFill>
              </a:rPr>
              <a:t> </a:t>
            </a:r>
            <a:endParaRPr lang="en-US" altLang="ja-JP" sz="5400" dirty="0" smtClean="0">
              <a:solidFill>
                <a:srgbClr val="FF6432"/>
              </a:solidFill>
            </a:endParaRPr>
          </a:p>
          <a:p>
            <a:r>
              <a:rPr lang="ja-JP" altLang="en-US" sz="4400" dirty="0" smtClean="0">
                <a:solidFill>
                  <a:srgbClr val="FF6432"/>
                </a:solidFill>
              </a:rPr>
              <a:t>➡</a:t>
            </a:r>
            <a:r>
              <a:rPr lang="ja-JP" altLang="en-US" sz="4400" b="1" dirty="0" smtClean="0">
                <a:solidFill>
                  <a:srgbClr val="FF6432"/>
                </a:solidFill>
              </a:rPr>
              <a:t>命令ブロックの組み合わせ</a:t>
            </a:r>
            <a:endParaRPr lang="en-US" altLang="ja-JP" sz="4400" b="1" dirty="0" smtClean="0">
              <a:solidFill>
                <a:srgbClr val="FF6432"/>
              </a:solidFill>
            </a:endParaRPr>
          </a:p>
        </p:txBody>
      </p:sp>
      <p:sp>
        <p:nvSpPr>
          <p:cNvPr id="7" name="テキスト ボックス 6"/>
          <p:cNvSpPr txBox="1"/>
          <p:nvPr/>
        </p:nvSpPr>
        <p:spPr>
          <a:xfrm>
            <a:off x="733751" y="730250"/>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latin typeface="Arial Black"/>
                <a:cs typeface="Arial Black"/>
              </a:rPr>
              <a:t>も簡単！</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D</a:t>
            </a:r>
            <a:r>
              <a:rPr lang="en-US" altLang="ja-JP" sz="7200" dirty="0" smtClean="0">
                <a:latin typeface="Arial Black"/>
                <a:cs typeface="Arial Black"/>
              </a:rPr>
              <a:t>emo</a:t>
            </a:r>
            <a:endParaRPr lang="en-US" altLang="ja-JP" sz="6000" dirty="0">
              <a:latin typeface="Arial Black"/>
              <a:cs typeface="Arial Black"/>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2554545"/>
          </a:xfrm>
          <a:prstGeom prst="rect">
            <a:avLst/>
          </a:prstGeom>
          <a:noFill/>
        </p:spPr>
        <p:txBody>
          <a:bodyPr wrap="square" rtlCol="0">
            <a:spAutoFit/>
          </a:bodyPr>
          <a:lstStyle/>
          <a:p>
            <a:pPr algn="ctr"/>
            <a:r>
              <a:rPr lang="en-US" altLang="ja-JP" sz="6000" dirty="0" smtClean="0">
                <a:solidFill>
                  <a:srgbClr val="FF6432"/>
                </a:solidFill>
                <a:effectLst>
                  <a:outerShdw blurRad="50800" dist="101600" dir="5400000" algn="t" rotWithShape="0">
                    <a:prstClr val="black">
                      <a:alpha val="40000"/>
                    </a:prstClr>
                  </a:outerShdw>
                </a:effectLst>
              </a:rPr>
              <a:t>K</a:t>
            </a:r>
            <a:r>
              <a:rPr lang="en-US" altLang="ja-JP" sz="6000" dirty="0" smtClean="0">
                <a:solidFill>
                  <a:schemeClr val="bg1"/>
                </a:solidFill>
                <a:effectLst>
                  <a:outerShdw blurRad="50800" dist="101600" dir="5400000" algn="t" rotWithShape="0">
                    <a:prstClr val="black">
                      <a:alpha val="40000"/>
                    </a:prstClr>
                  </a:outerShdw>
                </a:effectLst>
              </a:rPr>
              <a:t>IDS WANTED TO CODE </a:t>
            </a:r>
            <a:r>
              <a:rPr lang="en-US" altLang="ja-JP" sz="6000" dirty="0" smtClean="0">
                <a:solidFill>
                  <a:srgbClr val="FF6432"/>
                </a:solidFill>
                <a:effectLst>
                  <a:outerShdw blurRad="50800" dist="101600" dir="5400000" algn="t" rotWithShape="0">
                    <a:prstClr val="black">
                      <a:alpha val="40000"/>
                    </a:prstClr>
                  </a:outerShdw>
                </a:effectLst>
              </a:rPr>
              <a:t>DIRECTLY</a:t>
            </a:r>
            <a:r>
              <a:rPr lang="en-US" altLang="ja-JP" sz="6000" dirty="0" smtClean="0">
                <a:solidFill>
                  <a:srgbClr val="FF6432"/>
                </a:solidFill>
                <a:effectLst>
                  <a:outerShdw blurRad="50800" dist="101600" dir="5400000" algn="t" rotWithShape="0">
                    <a:prstClr val="black">
                      <a:alpha val="40000"/>
                    </a:prstClr>
                  </a:outerShdw>
                </a:effectLst>
              </a:rPr>
              <a:t>!</a:t>
            </a:r>
          </a:p>
          <a:p>
            <a:pPr algn="ctr"/>
            <a:r>
              <a:rPr lang="ja-JP" altLang="en-US" sz="4000" b="1" dirty="0" smtClean="0">
                <a:solidFill>
                  <a:srgbClr val="FF6432"/>
                </a:solidFill>
                <a:effectLst>
                  <a:outerShdw blurRad="50800" dist="101600" dir="5400000" algn="t" rotWithShape="0">
                    <a:prstClr val="black">
                      <a:alpha val="40000"/>
                    </a:prstClr>
                  </a:outerShdw>
                </a:effectLst>
              </a:rPr>
              <a:t>直接打ちたい！</a:t>
            </a:r>
            <a:endParaRPr lang="en-US" altLang="ja-JP" sz="4000" b="1" dirty="0">
              <a:solidFill>
                <a:srgbClr val="FF6432"/>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730250"/>
            <a:ext cx="7424738" cy="5324534"/>
          </a:xfrm>
          <a:prstGeom prst="rect">
            <a:avLst/>
          </a:prstGeom>
          <a:noFill/>
        </p:spPr>
        <p:txBody>
          <a:bodyPr wrap="square" rtlCol="0">
            <a:spAutoFit/>
          </a:bodyPr>
          <a:lstStyle/>
          <a:p>
            <a:r>
              <a:rPr lang="ja-JP" altLang="en-US" sz="4800" b="1" dirty="0"/>
              <a:t>それがぼくに</a:t>
            </a:r>
            <a:r>
              <a:rPr lang="ja-JP" altLang="en-US" sz="4800" b="1" dirty="0" smtClean="0"/>
              <a:t>は</a:t>
            </a:r>
            <a:endParaRPr lang="en-US" altLang="ja-JP" sz="4800" b="1" dirty="0" smtClean="0"/>
          </a:p>
          <a:p>
            <a:r>
              <a:rPr lang="ja-JP" altLang="en-US" sz="4800" b="1" dirty="0" smtClean="0"/>
              <a:t>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latin typeface="Arial Black"/>
                <a:cs typeface="Arial Black"/>
              </a:rPr>
              <a:t>Just </a:t>
            </a:r>
            <a:r>
              <a:rPr lang="en-US" altLang="ja-JP" sz="4800" dirty="0">
                <a:solidFill>
                  <a:schemeClr val="tx1">
                    <a:lumMod val="50000"/>
                    <a:lumOff val="50000"/>
                  </a:schemeClr>
                </a:solidFill>
                <a:latin typeface="Arial Black"/>
                <a:cs typeface="Arial Black"/>
              </a:rPr>
              <a:t>for </a:t>
            </a:r>
            <a:r>
              <a:rPr lang="en-US" altLang="ja-JP" sz="4800" dirty="0" smtClean="0">
                <a:solidFill>
                  <a:schemeClr val="tx1">
                    <a:lumMod val="50000"/>
                    <a:lumOff val="50000"/>
                  </a:schemeClr>
                </a:solidFill>
                <a:latin typeface="Arial Black"/>
                <a:cs typeface="Arial Black"/>
              </a:rPr>
              <a:t>Fun</a:t>
            </a:r>
            <a:endParaRPr lang="en-US" altLang="ja-JP" sz="4800" b="1" dirty="0">
              <a:latin typeface="Arial Black"/>
              <a:cs typeface="Arial Black"/>
            </a:endParaRPr>
          </a:p>
          <a:p>
            <a:endParaRPr lang="en-US" altLang="ja-JP" sz="3200" b="1" dirty="0" smtClean="0"/>
          </a:p>
          <a:p>
            <a:endParaRPr lang="en-US" altLang="ja-JP" sz="3200" b="1" dirty="0" smtClean="0"/>
          </a:p>
          <a:p>
            <a:endParaRPr lang="en-US" altLang="ja-JP" sz="3200" b="1" dirty="0"/>
          </a:p>
          <a:p>
            <a:endParaRPr lang="en-US" altLang="ja-JP" sz="3200" b="1" dirty="0" smtClean="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p>
          <a:p>
            <a:r>
              <a:rPr lang="ja-JP" altLang="en-US" b="1" dirty="0" smtClean="0"/>
              <a:t> </a:t>
            </a:r>
            <a:r>
              <a:rPr lang="ja-JP" altLang="en-US" b="1" dirty="0"/>
              <a:t>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000" y="2079000"/>
            <a:ext cx="2181348" cy="3149362"/>
          </a:xfrm>
          <a:prstGeom prst="rect">
            <a:avLst/>
          </a:prstGeom>
        </p:spPr>
      </p:pic>
    </p:spTree>
    <p:extLst>
      <p:ext uri="{BB962C8B-B14F-4D97-AF65-F5344CB8AC3E}">
        <p14:creationId xmlns:p14="http://schemas.microsoft.com/office/powerpoint/2010/main" val="26703827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684000"/>
            <a:ext cx="7514288" cy="1569660"/>
          </a:xfrm>
          <a:prstGeom prst="rect">
            <a:avLst/>
          </a:prstGeom>
          <a:noFill/>
        </p:spPr>
        <p:txBody>
          <a:bodyPr wrap="square" rtlCol="0">
            <a:spAutoFit/>
          </a:bodyPr>
          <a:lstStyle/>
          <a:p>
            <a:r>
              <a:rPr lang="ja-JP" altLang="en-US" sz="4800" b="1" dirty="0" smtClean="0">
                <a:solidFill>
                  <a:srgbClr val="FF6432"/>
                </a:solidFill>
              </a:rPr>
              <a:t>どうして</a:t>
            </a:r>
            <a:r>
              <a:rPr lang="ja-JP" altLang="en-US" sz="4800" b="1" dirty="0" smtClean="0">
                <a:solidFill>
                  <a:srgbClr val="FF6432"/>
                </a:solidFill>
              </a:rPr>
              <a:t>プログラミングは</a:t>
            </a:r>
            <a:endParaRPr lang="en-US" altLang="ja-JP" sz="4800" b="1" dirty="0" smtClean="0">
              <a:solidFill>
                <a:srgbClr val="FF6432"/>
              </a:solidFill>
            </a:endParaRPr>
          </a:p>
          <a:p>
            <a:r>
              <a:rPr lang="ja-JP" altLang="en-US" sz="4800" b="1" dirty="0" smtClean="0">
                <a:solidFill>
                  <a:srgbClr val="FF6432"/>
                </a:solidFill>
              </a:rPr>
              <a:t>楽しいのかな？</a:t>
            </a:r>
            <a:endParaRPr lang="en-US" altLang="ja-JP" sz="5400" b="1" dirty="0">
              <a:solidFill>
                <a:srgbClr val="FF6432"/>
              </a:solidFill>
            </a:endParaRPr>
          </a:p>
        </p:txBody>
      </p:sp>
      <p:sp>
        <p:nvSpPr>
          <p:cNvPr id="5" name="テキスト ボックス 4"/>
          <p:cNvSpPr txBox="1"/>
          <p:nvPr/>
        </p:nvSpPr>
        <p:spPr>
          <a:xfrm>
            <a:off x="747000" y="3041678"/>
            <a:ext cx="7424737" cy="2862322"/>
          </a:xfrm>
          <a:prstGeom prst="rect">
            <a:avLst/>
          </a:prstGeom>
          <a:noFill/>
        </p:spPr>
        <p:txBody>
          <a:bodyPr wrap="square" rtlCol="0">
            <a:spAutoFit/>
          </a:bodyPr>
          <a:lstStyle/>
          <a:p>
            <a:r>
              <a:rPr lang="ja-JP" altLang="en-US" sz="3600" b="1" dirty="0" smtClean="0">
                <a:solidFill>
                  <a:srgbClr val="FF6432"/>
                </a:solidFill>
              </a:rPr>
              <a:t>特</a:t>
            </a:r>
            <a:r>
              <a:rPr lang="ja-JP" altLang="en-US" sz="3600" b="1" dirty="0" smtClean="0"/>
              <a:t>別なものを</a:t>
            </a:r>
            <a:r>
              <a:rPr lang="ja-JP" altLang="en-US" sz="3600" b="1" dirty="0" smtClean="0"/>
              <a:t>、自分自身</a:t>
            </a:r>
            <a:r>
              <a:rPr lang="ja-JP" altLang="en-US" sz="3600" b="1" dirty="0" smtClean="0"/>
              <a:t>で</a:t>
            </a:r>
            <a:r>
              <a:rPr lang="ja-JP" altLang="en-US" sz="3600" b="1" dirty="0" smtClean="0"/>
              <a:t>設計</a:t>
            </a:r>
            <a:endParaRPr lang="en-US" altLang="ja-JP" sz="3600" b="1" dirty="0" smtClean="0"/>
          </a:p>
          <a:p>
            <a:r>
              <a:rPr lang="ja-JP" altLang="en-US" sz="3600" b="1" dirty="0" smtClean="0">
                <a:solidFill>
                  <a:srgbClr val="FF6432"/>
                </a:solidFill>
              </a:rPr>
              <a:t>有</a:t>
            </a:r>
            <a:r>
              <a:rPr lang="ja-JP" altLang="en-US" sz="3600" b="1" dirty="0" smtClean="0"/>
              <a:t>益なものを作り出す楽しみ</a:t>
            </a:r>
            <a:endParaRPr lang="en-US" altLang="ja-JP" sz="3600" b="1" dirty="0" smtClean="0"/>
          </a:p>
          <a:p>
            <a:r>
              <a:rPr lang="ja-JP" altLang="en-US" sz="3600" b="1" dirty="0">
                <a:solidFill>
                  <a:srgbClr val="FF6432"/>
                </a:solidFill>
              </a:rPr>
              <a:t>複</a:t>
            </a:r>
            <a:r>
              <a:rPr lang="ja-JP" altLang="en-US" sz="3600" b="1" dirty="0"/>
              <a:t>雑</a:t>
            </a:r>
            <a:r>
              <a:rPr lang="ja-JP" altLang="en-US" sz="3600" b="1" dirty="0" smtClean="0"/>
              <a:t>なパズル</a:t>
            </a:r>
            <a:endParaRPr lang="en-US" altLang="ja-JP" sz="3600" b="1" dirty="0" smtClean="0"/>
          </a:p>
          <a:p>
            <a:r>
              <a:rPr lang="ja-JP" altLang="en-US" sz="3600" b="1" dirty="0" smtClean="0">
                <a:solidFill>
                  <a:srgbClr val="FF6432"/>
                </a:solidFill>
              </a:rPr>
              <a:t>常</a:t>
            </a:r>
            <a:r>
              <a:rPr lang="ja-JP" altLang="en-US" sz="3600" b="1" dirty="0" smtClean="0"/>
              <a:t>に学ぶ喜び、問題は常に新しい</a:t>
            </a:r>
            <a:endParaRPr lang="en-US" altLang="ja-JP" sz="3600" b="1" dirty="0" smtClean="0"/>
          </a:p>
          <a:p>
            <a:r>
              <a:rPr lang="ja-JP" altLang="en-US" sz="3600" b="1" dirty="0" smtClean="0">
                <a:solidFill>
                  <a:srgbClr val="FF6432"/>
                </a:solidFill>
              </a:rPr>
              <a:t>ク</a:t>
            </a:r>
            <a:r>
              <a:rPr lang="ja-JP" altLang="en-US" sz="3600" b="1" dirty="0" smtClean="0"/>
              <a:t>リエイティブで柔軟なメディア</a:t>
            </a:r>
            <a:endParaRPr lang="en-US" altLang="ja-JP" sz="3600" b="1" dirty="0" smtClean="0"/>
          </a:p>
        </p:txBody>
      </p:sp>
      <p:sp>
        <p:nvSpPr>
          <p:cNvPr id="6" name="正方形/長方形 5"/>
          <p:cNvSpPr/>
          <p:nvPr/>
        </p:nvSpPr>
        <p:spPr>
          <a:xfrm>
            <a:off x="477000" y="5859000"/>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1783148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7000" y="1406227"/>
            <a:ext cx="7084160" cy="472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424562"/>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a:t>
            </a:r>
            <a:r>
              <a:rPr lang="ja-JP" altLang="en-US" sz="3200" b="1" dirty="0" smtClean="0">
                <a:ln w="12700">
                  <a:solidFill>
                    <a:schemeClr val="bg1"/>
                  </a:solidFill>
                </a:ln>
                <a:latin typeface="+mj-ea"/>
                <a:ea typeface="+mj-ea"/>
              </a:rPr>
              <a:t>ログラミング少年団</a:t>
            </a:r>
            <a:r>
              <a:rPr lang="en-US" altLang="ja-JP" sz="3200" b="1" dirty="0" smtClean="0">
                <a:ln w="12700">
                  <a:solidFill>
                    <a:schemeClr val="bg1"/>
                  </a:solidFill>
                </a:ln>
                <a:latin typeface="+mj-ea"/>
                <a:ea typeface="+mj-ea"/>
              </a:rPr>
              <a:t> </a:t>
            </a:r>
            <a:r>
              <a:rPr lang="ja-JP" altLang="en-US" sz="3200" b="1" dirty="0" smtClean="0">
                <a:ln w="12700">
                  <a:solidFill>
                    <a:schemeClr val="bg1"/>
                  </a:solidFill>
                </a:ln>
                <a:latin typeface="+mj-ea"/>
                <a:ea typeface="+mj-ea"/>
              </a:rPr>
              <a:t>団長</a:t>
            </a:r>
            <a:r>
              <a:rPr lang="en-US" altLang="ja-JP" sz="3200" b="1" dirty="0" smtClean="0">
                <a:ln w="12700">
                  <a:solidFill>
                    <a:schemeClr val="bg1"/>
                  </a:solidFill>
                </a:ln>
                <a:latin typeface="+mj-ea"/>
                <a:ea typeface="+mj-ea"/>
              </a:rPr>
              <a:t/>
            </a:r>
            <a:br>
              <a:rPr lang="en-US" altLang="ja-JP" sz="3200" b="1" dirty="0" smtClean="0">
                <a:ln w="12700">
                  <a:solidFill>
                    <a:schemeClr val="bg1"/>
                  </a:solidFill>
                </a:ln>
                <a:latin typeface="+mj-ea"/>
                <a:ea typeface="+mj-ea"/>
              </a:rPr>
            </a:br>
            <a:r>
              <a:rPr lang="en-US" altLang="ja-JP" sz="1050" b="1" dirty="0" smtClean="0">
                <a:ln w="12700">
                  <a:solidFill>
                    <a:schemeClr val="bg1"/>
                  </a:solidFill>
                </a:ln>
                <a:latin typeface="+mj-ea"/>
                <a:ea typeface="+mj-ea"/>
              </a:rPr>
              <a:t> </a:t>
            </a:r>
            <a:endParaRPr lang="en-US" altLang="ja-JP" sz="3200" b="1" dirty="0" smtClean="0">
              <a:ln w="12700">
                <a:solidFill>
                  <a:schemeClr val="bg1"/>
                </a:solid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a:t>
            </a:r>
            <a:r>
              <a:rPr lang="ja-JP" altLang="en-US" sz="3200" b="1" dirty="0" smtClean="0">
                <a:ln w="12700">
                  <a:noFill/>
                </a:ln>
                <a:latin typeface="+mj-ea"/>
                <a:ea typeface="+mj-ea"/>
              </a:rPr>
              <a:t>ｕｂｙ</a:t>
            </a:r>
            <a:r>
              <a:rPr lang="ja-JP" altLang="en-US" sz="3200" b="1" dirty="0" smtClean="0">
                <a:ln w="12700">
                  <a:solidFill>
                    <a:schemeClr val="bg1"/>
                  </a:solidFill>
                </a:ln>
                <a:latin typeface="+mj-ea"/>
                <a:ea typeface="+mj-ea"/>
              </a:rPr>
              <a:t>コミッタ</a:t>
            </a:r>
            <a:endParaRPr lang="en-US" altLang="ja-JP" sz="2800" b="1" dirty="0" smtClean="0">
              <a:ln w="12700">
                <a:solidFill>
                  <a:schemeClr val="bg1"/>
                </a:solidFill>
              </a:ln>
              <a:latin typeface="+mj-ea"/>
              <a:ea typeface="+mj-ea"/>
            </a:endParaRPr>
          </a:p>
          <a:p>
            <a:r>
              <a:rPr lang="en-US" altLang="ja-JP" sz="1050" b="1" dirty="0" smtClean="0">
                <a:ln w="12700">
                  <a:solidFill>
                    <a:schemeClr val="bg1"/>
                  </a:solidFill>
                </a:ln>
                <a:solidFill>
                  <a:srgbClr val="FF6432"/>
                </a:solidFill>
                <a:latin typeface="+mj-ea"/>
                <a:ea typeface="+mj-ea"/>
              </a:rPr>
              <a:t> </a:t>
            </a:r>
            <a:r>
              <a:rPr lang="en-US" altLang="ja-JP" sz="3200" b="1" dirty="0" smtClean="0">
                <a:ln w="12700">
                  <a:solidFill>
                    <a:schemeClr val="bg1"/>
                  </a:solidFill>
                </a:ln>
                <a:solidFill>
                  <a:srgbClr val="FF6432"/>
                </a:solidFill>
                <a:latin typeface="+mj-ea"/>
                <a:ea typeface="+mj-ea"/>
              </a:rPr>
              <a:t/>
            </a:r>
            <a:br>
              <a:rPr lang="en-US" altLang="ja-JP" sz="3200" b="1" dirty="0" smtClean="0">
                <a:ln w="12700">
                  <a:solidFill>
                    <a:schemeClr val="bg1"/>
                  </a:solid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a:t>
            </a:r>
            <a:r>
              <a:rPr lang="ja-JP" altLang="en-US" sz="3200" b="1" dirty="0" smtClean="0">
                <a:ln w="12700">
                  <a:solidFill>
                    <a:schemeClr val="bg1"/>
                  </a:solidFill>
                </a:ln>
                <a:solidFill>
                  <a:srgbClr val="000000"/>
                </a:solidFill>
                <a:latin typeface="+mj-ea"/>
                <a:ea typeface="+mj-ea"/>
              </a:rPr>
              <a:t>市在住</a:t>
            </a:r>
            <a:endParaRPr lang="en-US" altLang="ja-JP" sz="2400" b="1" dirty="0">
              <a:ln w="12700">
                <a:solidFill>
                  <a:schemeClr val="bg1"/>
                </a:solid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000">
        <p15:prstTrans prst="curtains"/>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endParaRPr lang="en-US" altLang="ja-JP" sz="4800" dirty="0" smtClean="0">
              <a:solidFill>
                <a:srgbClr val="FF6432"/>
              </a:solidFill>
              <a:latin typeface="Arial Black"/>
              <a:cs typeface="Arial Black"/>
            </a:endParaRP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575" y="2662971"/>
            <a:ext cx="4495425" cy="3196029"/>
          </a:xfrm>
          <a:prstGeom prst="rect">
            <a:avLst/>
          </a:prstGeom>
        </p:spPr>
      </p:pic>
      <p:sp>
        <p:nvSpPr>
          <p:cNvPr id="3" name="テキスト ボックス 2"/>
          <p:cNvSpPr txBox="1"/>
          <p:nvPr/>
        </p:nvSpPr>
        <p:spPr>
          <a:xfrm>
            <a:off x="747713" y="689340"/>
            <a:ext cx="7558574" cy="1754327"/>
          </a:xfrm>
          <a:prstGeom prst="rect">
            <a:avLst/>
          </a:prstGeom>
          <a:noFill/>
        </p:spPr>
        <p:txBody>
          <a:bodyPr wrap="square" rtlCol="0">
            <a:spAutoFit/>
          </a:bodyPr>
          <a:lstStyle/>
          <a:p>
            <a:r>
              <a:rPr lang="ja-JP" altLang="en-US" sz="4800" b="1" dirty="0" smtClean="0"/>
              <a:t>小学生３年生</a:t>
            </a:r>
            <a:r>
              <a:rPr lang="en-US" altLang="ja-JP" sz="4800" b="1" dirty="0" smtClean="0"/>
              <a:t>〜</a:t>
            </a:r>
            <a:r>
              <a:rPr lang="ja-JP" altLang="en-US" sz="4800" b="1" dirty="0" smtClean="0"/>
              <a:t>６年生までの</a:t>
            </a:r>
            <a:r>
              <a:rPr lang="en-US" altLang="ja-JP" sz="6000" b="1" dirty="0" smtClean="0">
                <a:solidFill>
                  <a:srgbClr val="FF6432"/>
                </a:solidFill>
              </a:rPr>
              <a:t>134</a:t>
            </a:r>
            <a:r>
              <a:rPr lang="ja-JP" altLang="en-US" sz="4800" b="1" dirty="0" smtClean="0"/>
              <a:t>人以上の子供が参加</a:t>
            </a:r>
            <a:endParaRPr lang="en-US" altLang="ja-JP" sz="4800" b="1" dirty="0" smtClean="0">
              <a:solidFill>
                <a:srgbClr val="FF6432"/>
              </a:solidFill>
            </a:endParaRPr>
          </a:p>
        </p:txBody>
      </p:sp>
      <p:sp>
        <p:nvSpPr>
          <p:cNvPr id="4" name="テキスト ボックス 3"/>
          <p:cNvSpPr txBox="1"/>
          <p:nvPr/>
        </p:nvSpPr>
        <p:spPr>
          <a:xfrm>
            <a:off x="3083570" y="5904000"/>
            <a:ext cx="4053430" cy="369332"/>
          </a:xfrm>
          <a:prstGeom prst="rect">
            <a:avLst/>
          </a:prstGeom>
          <a:noFill/>
        </p:spPr>
        <p:txBody>
          <a:bodyPr wrap="square" rtlCol="0">
            <a:spAutoFit/>
          </a:bodyPr>
          <a:lstStyle/>
          <a:p>
            <a:r>
              <a:rPr lang="en-US" altLang="ja-JP" dirty="0"/>
              <a:t>http://matsue-city-kouminkan.jp/</a:t>
            </a:r>
            <a:endParaRPr kumimoji="1" lang="ja-JP" altLang="en-US" dirty="0"/>
          </a:p>
        </p:txBody>
      </p:sp>
    </p:spTree>
    <p:extLst>
      <p:ext uri="{BB962C8B-B14F-4D97-AF65-F5344CB8AC3E}">
        <p14:creationId xmlns:p14="http://schemas.microsoft.com/office/powerpoint/2010/main" val="20968909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63518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03082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2000" y="4644000"/>
            <a:ext cx="7191479" cy="1169787"/>
          </a:xfrm>
          <a:ln>
            <a:noFill/>
          </a:ln>
        </p:spPr>
        <p:txBody>
          <a:bodyPr anchor="t">
            <a:noAutofit/>
          </a:bodyPr>
          <a:lstStyle/>
          <a:p>
            <a:pPr algn="l"/>
            <a:r>
              <a:rPr kumimoji="1" lang="ja-JP" altLang="en-US" sz="9600" dirty="0" smtClean="0">
                <a:solidFill>
                  <a:srgbClr val="FF6432"/>
                </a:solidFill>
              </a:rPr>
              <a:t>６</a:t>
            </a:r>
            <a:r>
              <a:rPr kumimoji="1" lang="ja-JP" altLang="en-US" sz="9600" dirty="0" smtClean="0">
                <a:solidFill>
                  <a:schemeClr val="bg1"/>
                </a:solidFill>
              </a:rPr>
              <a:t>年前</a:t>
            </a:r>
            <a:r>
              <a:rPr kumimoji="1" lang="en-US" altLang="ja-JP" sz="9600" dirty="0" smtClean="0">
                <a:solidFill>
                  <a:schemeClr val="bg1"/>
                </a:solidFill>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338425818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31151960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5416868"/>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CoderDojo</a:t>
            </a:r>
            <a:r>
              <a:rPr lang="en-US" altLang="ja-JP" sz="4000" b="1" dirty="0" smtClean="0">
                <a:solidFill>
                  <a:schemeClr val="tx1">
                    <a:lumMod val="50000"/>
                    <a:lumOff val="50000"/>
                  </a:schemeClr>
                </a:solidFill>
                <a:latin typeface="Arial Black"/>
                <a:cs typeface="Arial Black"/>
              </a:rPr>
              <a:t> Matsue</a:t>
            </a: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毎月第</a:t>
            </a:r>
            <a:r>
              <a:rPr lang="en-US" altLang="ja-JP" sz="3600" b="1" dirty="0" smtClean="0"/>
              <a:t>2</a:t>
            </a:r>
            <a:r>
              <a:rPr lang="ja-JP" altLang="en-US" sz="3600" b="1" dirty="0" smtClean="0"/>
              <a:t>土曜日</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950581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757669"/>
            <a:ext cx="7424738" cy="1692771"/>
          </a:xfrm>
          <a:prstGeom prst="rect">
            <a:avLst/>
          </a:prstGeom>
          <a:noFill/>
        </p:spPr>
        <p:txBody>
          <a:bodyPr wrap="square" rtlCol="0">
            <a:spAutoFit/>
          </a:bodyPr>
          <a:lstStyle/>
          <a:p>
            <a:r>
              <a:rPr lang="en-US" altLang="ja-JP" sz="3200" b="1" dirty="0" smtClean="0">
                <a:latin typeface="Arial Black"/>
                <a:cs typeface="Arial Black"/>
              </a:rPr>
              <a:t>Ruby</a:t>
            </a:r>
            <a:r>
              <a:rPr lang="ja-JP" altLang="en-US" sz="3600" b="1" dirty="0" smtClean="0"/>
              <a:t>プログラミング</a:t>
            </a:r>
            <a:r>
              <a:rPr lang="ja-JP" altLang="en-US" sz="3600" b="1" dirty="0" smtClean="0"/>
              <a:t>少年団</a:t>
            </a:r>
            <a:endParaRPr lang="en-US" altLang="ja-JP" sz="3600" b="1" dirty="0" smtClean="0"/>
          </a:p>
          <a:p>
            <a:r>
              <a:rPr lang="en-US" altLang="ja-JP" sz="3200" b="1" dirty="0" smtClean="0">
                <a:solidFill>
                  <a:srgbClr val="FF6432"/>
                </a:solidFill>
              </a:rPr>
              <a:t>≒</a:t>
            </a:r>
            <a:r>
              <a:rPr lang="en-US" altLang="ja-JP" sz="3200" b="1" dirty="0" smtClean="0"/>
              <a:t> </a:t>
            </a:r>
            <a:r>
              <a:rPr lang="en-US" altLang="ja-JP" sz="3200" b="1" dirty="0" smtClean="0">
                <a:solidFill>
                  <a:srgbClr val="000000"/>
                </a:solidFill>
                <a:latin typeface="Arial Black"/>
                <a:cs typeface="Arial Black"/>
              </a:rPr>
              <a:t>Ruby</a:t>
            </a:r>
            <a:r>
              <a:rPr lang="ja-JP" altLang="en-US" sz="3200" b="1" dirty="0">
                <a:solidFill>
                  <a:srgbClr val="000000"/>
                </a:solidFill>
              </a:rPr>
              <a:t>を対象とした</a:t>
            </a:r>
            <a:r>
              <a:rPr lang="ja-JP" altLang="en-US" sz="3200" b="1" dirty="0">
                <a:solidFill>
                  <a:srgbClr val="FF6432"/>
                </a:solidFill>
              </a:rPr>
              <a:t>スポーツ少年団</a:t>
            </a:r>
            <a:endParaRPr lang="en-US" altLang="ja-JP" sz="3200" b="1" dirty="0">
              <a:solidFill>
                <a:srgbClr val="FF6432"/>
              </a:solidFill>
            </a:endParaRPr>
          </a:p>
          <a:p>
            <a:endParaRPr lang="en-US" altLang="ja-JP" sz="3600" b="1" dirty="0" smtClean="0"/>
          </a:p>
        </p:txBody>
      </p:sp>
      <p:sp>
        <p:nvSpPr>
          <p:cNvPr id="17" name="フリーフォーム 16"/>
          <p:cNvSpPr/>
          <p:nvPr/>
        </p:nvSpPr>
        <p:spPr>
          <a:xfrm rot="20897865">
            <a:off x="3459090" y="208116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4304185" y="3092454"/>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2289090" y="3161169"/>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19951659">
            <a:off x="2422898" y="3087888"/>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3489483" y="2018700"/>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4368930" y="3130094"/>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 y="4329000"/>
            <a:ext cx="9144000" cy="2595563"/>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726032"/>
            <a:ext cx="7505670" cy="5047535"/>
          </a:xfrm>
          <a:prstGeom prst="rect">
            <a:avLst/>
          </a:prstGeom>
          <a:noFill/>
        </p:spPr>
        <p:txBody>
          <a:bodyPr wrap="square" rtlCol="0">
            <a:spAutoFit/>
          </a:bodyPr>
          <a:lstStyle/>
          <a:p>
            <a:r>
              <a:rPr lang="ja-JP" altLang="en-US" sz="4800" b="1" dirty="0" smtClean="0">
                <a:solidFill>
                  <a:srgbClr val="FF6432"/>
                </a:solidFill>
              </a:rPr>
              <a:t>ま</a:t>
            </a:r>
            <a:r>
              <a:rPr lang="ja-JP" altLang="en-US" sz="4800" b="1" dirty="0" smtClean="0">
                <a:solidFill>
                  <a:schemeClr val="bg1"/>
                </a:solidFill>
              </a:rPr>
              <a:t>とめ</a:t>
            </a:r>
            <a:endParaRPr lang="en-US" altLang="ja-JP" sz="4800" b="1" dirty="0" smtClean="0">
              <a:solidFill>
                <a:schemeClr val="bg1"/>
              </a:solidFill>
            </a:endParaRPr>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a:p>
            <a:r>
              <a:rPr lang="ja-JP" altLang="en-US" sz="3200" b="1" dirty="0" smtClean="0">
                <a:solidFill>
                  <a:srgbClr val="FF6432"/>
                </a:solidFill>
              </a:rPr>
              <a:t>な</a:t>
            </a:r>
            <a:r>
              <a:rPr lang="ja-JP" altLang="en-US" sz="3200" b="1" dirty="0" smtClean="0">
                <a:solidFill>
                  <a:schemeClr val="bg1"/>
                </a:solidFill>
              </a:rPr>
              <a:t>ぜ</a:t>
            </a:r>
            <a:r>
              <a:rPr lang="en-US" altLang="ja-JP" sz="3200" b="1" dirty="0" smtClean="0">
                <a:solidFill>
                  <a:schemeClr val="bg1"/>
                </a:solidFill>
                <a:latin typeface="Arial Black"/>
                <a:cs typeface="Arial Black"/>
              </a:rPr>
              <a:t>Ruby</a:t>
            </a:r>
            <a:r>
              <a:rPr lang="ja-JP" altLang="en-US" sz="3200" b="1" dirty="0" smtClean="0">
                <a:solidFill>
                  <a:schemeClr val="bg1"/>
                </a:solidFill>
              </a:rPr>
              <a:t>を教えているのか</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R</a:t>
            </a:r>
            <a:r>
              <a:rPr lang="en-US" altLang="ja-JP" sz="3200" b="1" dirty="0" smtClean="0">
                <a:solidFill>
                  <a:schemeClr val="bg1"/>
                </a:solidFill>
                <a:latin typeface="Arial Black"/>
                <a:cs typeface="Arial Black"/>
              </a:rPr>
              <a:t>uby City </a:t>
            </a:r>
            <a:r>
              <a:rPr lang="en-US" altLang="ja-JP" sz="3200" b="1" dirty="0" smtClean="0">
                <a:solidFill>
                  <a:schemeClr val="bg1"/>
                </a:solidFill>
                <a:latin typeface="Arial Black"/>
                <a:cs typeface="Arial Black"/>
              </a:rPr>
              <a:t>MATSUE</a:t>
            </a:r>
            <a:endParaRPr lang="en-US" altLang="ja-JP" sz="3200" b="1" dirty="0" smtClean="0">
              <a:solidFill>
                <a:schemeClr val="bg1"/>
              </a:solidFill>
              <a:latin typeface="Arial Black"/>
              <a:cs typeface="Arial Black"/>
            </a:endParaRPr>
          </a:p>
          <a:p>
            <a:pPr lvl="1"/>
            <a:r>
              <a:rPr lang="ja-JP" altLang="en-US" sz="3200" b="1" dirty="0" smtClean="0">
                <a:solidFill>
                  <a:srgbClr val="FF6432"/>
                </a:solidFill>
              </a:rPr>
              <a:t>息</a:t>
            </a:r>
            <a:r>
              <a:rPr lang="ja-JP" altLang="en-US" sz="3200" b="1" dirty="0" smtClean="0">
                <a:solidFill>
                  <a:schemeClr val="bg1"/>
                </a:solidFill>
              </a:rPr>
              <a:t>子の英才教育</a:t>
            </a:r>
            <a:endParaRPr lang="en-US" altLang="ja-JP" sz="3200" b="1" dirty="0">
              <a:solidFill>
                <a:schemeClr val="bg1"/>
              </a:solidFill>
            </a:endParaRPr>
          </a:p>
          <a:p>
            <a:pPr lvl="0"/>
            <a:r>
              <a:rPr lang="ja-JP" altLang="en-US" sz="3200" b="1" dirty="0" smtClean="0">
                <a:solidFill>
                  <a:srgbClr val="FF6633"/>
                </a:solidFill>
              </a:rPr>
              <a:t>ス</a:t>
            </a:r>
            <a:r>
              <a:rPr lang="ja-JP" altLang="en-US" sz="3200" b="1" dirty="0" smtClean="0">
                <a:solidFill>
                  <a:schemeClr val="bg1"/>
                </a:solidFill>
              </a:rPr>
              <a:t>モウルビー</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S</a:t>
            </a:r>
            <a:r>
              <a:rPr lang="en-US" altLang="ja-JP" sz="3200" b="1" dirty="0" smtClean="0">
                <a:solidFill>
                  <a:schemeClr val="bg1"/>
                </a:solidFill>
                <a:latin typeface="Arial Black"/>
                <a:cs typeface="Arial Black"/>
              </a:rPr>
              <a:t>cratch + Ruby</a:t>
            </a:r>
            <a:endParaRPr lang="en-US" altLang="ja-JP" sz="3200" b="1" dirty="0" smtClean="0">
              <a:solidFill>
                <a:schemeClr val="bg1"/>
              </a:solidFill>
              <a:latin typeface="Arial Black"/>
              <a:cs typeface="Arial Black"/>
            </a:endParaRPr>
          </a:p>
          <a:p>
            <a:pPr lvl="0"/>
            <a:r>
              <a:rPr lang="en-US" altLang="ja-JP" sz="3200" b="1" dirty="0" smtClean="0">
                <a:solidFill>
                  <a:srgbClr val="FF6432"/>
                </a:solidFill>
                <a:latin typeface="Arial Black"/>
                <a:cs typeface="Arial Black"/>
              </a:rPr>
              <a:t>R</a:t>
            </a:r>
            <a:r>
              <a:rPr lang="en-US" altLang="ja-JP" sz="3200" b="1" dirty="0" smtClean="0">
                <a:solidFill>
                  <a:schemeClr val="bg1"/>
                </a:solidFill>
                <a:latin typeface="Arial Black"/>
                <a:cs typeface="Arial Black"/>
              </a:rPr>
              <a:t>uby</a:t>
            </a:r>
            <a:r>
              <a:rPr lang="ja-JP" altLang="en-US" sz="3200" b="1" dirty="0" smtClean="0">
                <a:solidFill>
                  <a:schemeClr val="bg1"/>
                </a:solidFill>
              </a:rPr>
              <a:t>プログラミング少年団</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 </a:t>
            </a:r>
            <a:r>
              <a:rPr lang="en-US" altLang="ja-JP" sz="3200" b="1" dirty="0" smtClean="0">
                <a:solidFill>
                  <a:schemeClr val="bg1"/>
                </a:solidFill>
                <a:latin typeface="Arial Black"/>
                <a:cs typeface="Arial Black"/>
              </a:rPr>
              <a:t>Ruby</a:t>
            </a:r>
            <a:r>
              <a:rPr lang="ja-JP" altLang="en-US" sz="3200" b="1" dirty="0" smtClean="0">
                <a:solidFill>
                  <a:schemeClr val="bg1"/>
                </a:solidFill>
              </a:rPr>
              <a:t>を対象としたスポーツ少年団</a:t>
            </a:r>
            <a:endParaRPr lang="en-US" altLang="ja-JP" sz="3200" b="1"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fade">
                                      <p:cBhvr>
                                        <p:cTn id="18" dur="500"/>
                                        <p:tgtEl>
                                          <p:spTgt spid="2">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animEffect transition="in" filter="fade">
                                      <p:cBhvr>
                                        <p:cTn id="23" dur="500"/>
                                        <p:tgtEl>
                                          <p:spTgt spid="2">
                                            <p:txEl>
                                              <p:pRg st="9" end="9"/>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10" end="10"/>
                                            </p:txEl>
                                          </p:spTgt>
                                        </p:tgtEl>
                                        <p:attrNameLst>
                                          <p:attrName>style.visibility</p:attrName>
                                        </p:attrNameLst>
                                      </p:cBhvr>
                                      <p:to>
                                        <p:strVal val="visible"/>
                                      </p:to>
                                    </p:set>
                                    <p:animEffect transition="in" filter="fade">
                                      <p:cBhvr>
                                        <p:cTn id="26" dur="500"/>
                                        <p:tgtEl>
                                          <p:spTgt spid="2">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animEffect transition="in" filter="fade">
                                      <p:cBhvr>
                                        <p:cTn id="31" dur="500"/>
                                        <p:tgtEl>
                                          <p:spTgt spid="2">
                                            <p:txEl>
                                              <p:pRg st="11" end="1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12" end="12"/>
                                            </p:txEl>
                                          </p:spTgt>
                                        </p:tgtEl>
                                        <p:attrNameLst>
                                          <p:attrName>style.visibility</p:attrName>
                                        </p:attrNameLst>
                                      </p:cBhvr>
                                      <p:to>
                                        <p:strVal val="visible"/>
                                      </p:to>
                                    </p:set>
                                    <p:animEffect transition="in" filter="fade">
                                      <p:cBhvr>
                                        <p:cTn id="34"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KID</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latin typeface="Arial Black"/>
                <a:cs typeface="Arial Black"/>
              </a:rPr>
              <a:t>Q </a:t>
            </a:r>
            <a:r>
              <a:rPr lang="en-US" altLang="ja-JP" sz="9600" dirty="0" smtClean="0">
                <a:latin typeface="Arial Black"/>
                <a:cs typeface="Arial Black"/>
              </a:rPr>
              <a:t>&amp;</a:t>
            </a:r>
            <a:r>
              <a:rPr lang="en-US" altLang="ja-JP" sz="16600" dirty="0" smtClean="0">
                <a:solidFill>
                  <a:srgbClr val="FF6633"/>
                </a:solidFill>
                <a:latin typeface="Arial Black"/>
                <a:cs typeface="Arial Black"/>
              </a:rPr>
              <a:t> A</a:t>
            </a:r>
            <a:endParaRPr lang="en-US" altLang="ja-JP" sz="4800" dirty="0" smtClean="0">
              <a:latin typeface="Arial Black"/>
              <a:cs typeface="Arial Black"/>
            </a:endParaRPr>
          </a:p>
          <a:p>
            <a:pPr algn="r"/>
            <a:r>
              <a:rPr lang="en-US" altLang="ja-JP" sz="4800" dirty="0" smtClean="0">
                <a:latin typeface="Arial Black"/>
                <a:cs typeface="Arial Black"/>
              </a:rPr>
              <a:t>Contact us:</a:t>
            </a:r>
          </a:p>
          <a:p>
            <a:pPr algn="r"/>
            <a:r>
              <a:rPr lang="en-US" altLang="ja-JP" sz="3600" dirty="0" smtClean="0">
                <a:latin typeface="Arial Black"/>
                <a:cs typeface="Arial Black"/>
              </a:rPr>
              <a:t>@smalruby</a:t>
            </a:r>
          </a:p>
          <a:p>
            <a:pPr algn="r"/>
            <a:r>
              <a:rPr lang="en-US" altLang="ja-JP" sz="3600" dirty="0" err="1" smtClean="0">
                <a:latin typeface="Arial Black"/>
                <a:cs typeface="Arial Black"/>
              </a:rPr>
              <a:t>contact@smalruby.jp</a:t>
            </a:r>
            <a:endParaRPr lang="en-US" altLang="ja-JP" sz="3600" dirty="0" smtClean="0">
              <a:latin typeface="Arial Black"/>
              <a:cs typeface="Arial Black"/>
            </a:endParaRPr>
          </a:p>
          <a:p>
            <a:pPr algn="r"/>
            <a:r>
              <a:rPr lang="en-US" altLang="ja-JP" sz="3600" dirty="0" err="1" smtClean="0">
                <a:latin typeface="Arial Black"/>
                <a:cs typeface="Arial Black"/>
              </a:rPr>
              <a:t>fb:Ruby</a:t>
            </a:r>
            <a:r>
              <a:rPr lang="ja-JP" altLang="en-US" sz="3600" b="1" dirty="0" smtClean="0">
                <a:latin typeface="+mj-ea"/>
                <a:ea typeface="+mj-ea"/>
                <a:cs typeface="Arial Black"/>
              </a:rPr>
              <a:t>プログラミング少年団</a:t>
            </a:r>
            <a:r>
              <a:rPr lang="en-US" altLang="ja-JP" sz="3600" b="1" dirty="0" smtClean="0">
                <a:latin typeface="+mj-ea"/>
                <a:ea typeface="+mj-ea"/>
                <a:cs typeface="Arial Black"/>
              </a:rPr>
              <a:t> </a:t>
            </a:r>
          </a:p>
        </p:txBody>
      </p:sp>
    </p:spTree>
    <p:extLst>
      <p:ext uri="{BB962C8B-B14F-4D97-AF65-F5344CB8AC3E}">
        <p14:creationId xmlns:p14="http://schemas.microsoft.com/office/powerpoint/2010/main" val="250382527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728787"/>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7200" b="1" dirty="0" smtClean="0">
                <a:solidFill>
                  <a:srgbClr val="FF6432"/>
                </a:solidFill>
              </a:rPr>
              <a:t>なぜ</a:t>
            </a:r>
            <a:r>
              <a:rPr lang="en-US" altLang="ja-JP" sz="7200" b="1" dirty="0" smtClean="0">
                <a:solidFill>
                  <a:srgbClr val="FF6432"/>
                </a:solidFill>
                <a:latin typeface="Arial Black"/>
                <a:cs typeface="Arial Black"/>
              </a:rPr>
              <a:t>Ruby</a:t>
            </a:r>
            <a:r>
              <a:rPr lang="ja-JP" altLang="en-US" sz="7200" b="1" dirty="0" smtClean="0">
                <a:solidFill>
                  <a:srgbClr val="FF6432"/>
                </a:solidFill>
              </a:rPr>
              <a:t>を教えているの？</a:t>
            </a:r>
            <a:endParaRPr lang="en-US" altLang="ja-JP" sz="7200" b="1" dirty="0" smtClean="0"/>
          </a:p>
          <a:p>
            <a:pPr algn="l"/>
            <a:endParaRPr lang="en-US" altLang="ja-JP" sz="2400" dirty="0" smtClean="0"/>
          </a:p>
          <a:p>
            <a:pPr algn="l"/>
            <a:endParaRPr lang="en-US" altLang="ja-JP" sz="2400" dirty="0" smtClean="0"/>
          </a:p>
          <a:p>
            <a:pPr algn="l"/>
            <a:endParaRPr lang="en-US" altLang="ja-JP" sz="2400" dirty="0"/>
          </a:p>
          <a:p>
            <a:pPr algn="l"/>
            <a:endParaRPr lang="en-US" altLang="ja-JP" sz="2400" dirty="0" smtClean="0"/>
          </a:p>
          <a:p>
            <a:pPr algn="l"/>
            <a:r>
              <a:rPr lang="en-US" altLang="ja-JP" sz="4800" b="1" dirty="0" smtClean="0">
                <a:solidFill>
                  <a:srgbClr val="FF6432"/>
                </a:solidFill>
                <a:latin typeface="Arial Black"/>
                <a:cs typeface="Arial Black"/>
              </a:rPr>
              <a:t>R</a:t>
            </a:r>
            <a:r>
              <a:rPr lang="en-US" altLang="ja-JP" sz="4800" b="1" dirty="0" smtClean="0">
                <a:latin typeface="Arial Black"/>
                <a:cs typeface="Arial Black"/>
              </a:rPr>
              <a:t>uby City </a:t>
            </a:r>
            <a:r>
              <a:rPr lang="en-US" altLang="ja-JP" sz="4800" b="1" dirty="0" smtClean="0">
                <a:latin typeface="Arial Black"/>
                <a:cs typeface="Arial Black"/>
              </a:rPr>
              <a:t>MATSUE</a:t>
            </a:r>
            <a:r>
              <a:rPr lang="en-US" altLang="ja-JP" sz="4800" dirty="0" smtClean="0"/>
              <a:t/>
            </a:r>
            <a:br>
              <a:rPr lang="en-US" altLang="ja-JP" sz="4800" dirty="0" smtClean="0"/>
            </a:br>
            <a:endParaRPr lang="en-US" altLang="ja-JP" sz="2000" dirty="0" smtClean="0"/>
          </a:p>
          <a:p>
            <a:pPr algn="l"/>
            <a:r>
              <a:rPr lang="ja-JP" altLang="en-US" sz="4800" b="1" dirty="0" smtClean="0">
                <a:solidFill>
                  <a:srgbClr val="FF6432"/>
                </a:solidFill>
              </a:rPr>
              <a:t>英</a:t>
            </a:r>
            <a:r>
              <a:rPr lang="ja-JP" altLang="en-US" sz="4800" b="1" dirty="0" smtClean="0">
                <a:solidFill>
                  <a:srgbClr val="000000"/>
                </a:solidFill>
              </a:rPr>
              <a:t>才教育</a:t>
            </a:r>
            <a:endParaRPr lang="ja-JP" altLang="en-US" sz="48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グループ化 6"/>
          <p:cNvGrpSpPr/>
          <p:nvPr/>
        </p:nvGrpSpPr>
        <p:grpSpPr>
          <a:xfrm>
            <a:off x="3755255" y="3826832"/>
            <a:ext cx="4684214" cy="2599481"/>
            <a:chOff x="3755255" y="3826832"/>
            <a:chExt cx="4684214" cy="2599481"/>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00" y="3826832"/>
              <a:ext cx="2202469" cy="2599481"/>
            </a:xfrm>
            <a:prstGeom prst="rect">
              <a:avLst/>
            </a:prstGeom>
          </p:spPr>
        </p:pic>
        <p:sp>
          <p:nvSpPr>
            <p:cNvPr id="6" name="正方形/長方形 5"/>
            <p:cNvSpPr/>
            <p:nvPr/>
          </p:nvSpPr>
          <p:spPr>
            <a:xfrm>
              <a:off x="3755255" y="5344000"/>
              <a:ext cx="3144686" cy="1015663"/>
            </a:xfrm>
            <a:prstGeom prst="rect">
              <a:avLst/>
            </a:prstGeom>
          </p:spPr>
          <p:txBody>
            <a:bodyPr wrap="none">
              <a:spAutoFit/>
            </a:bodyPr>
            <a:lstStyle/>
            <a:p>
              <a:r>
                <a:rPr lang="ja-JP" altLang="en-US" sz="2400" dirty="0" smtClean="0"/>
                <a:t>島根県松江市</a:t>
              </a:r>
              <a:r>
                <a:rPr lang="en-US" altLang="ja-JP" sz="2400" dirty="0" smtClean="0"/>
                <a:t> </a:t>
              </a:r>
              <a:r>
                <a:rPr lang="ja-JP" altLang="en-US" sz="2400" dirty="0" smtClean="0"/>
                <a:t>市長</a:t>
              </a:r>
              <a:endParaRPr lang="en-US" altLang="ja-JP" sz="2400" dirty="0" smtClean="0"/>
            </a:p>
            <a:p>
              <a:r>
                <a:rPr lang="ja-JP" altLang="en-US" sz="2400" dirty="0" smtClean="0"/>
                <a:t>松浦</a:t>
              </a:r>
              <a:r>
                <a:rPr lang="en-US" altLang="ja-JP" sz="2400" dirty="0" smtClean="0"/>
                <a:t> </a:t>
              </a:r>
              <a:r>
                <a:rPr lang="ja-JP" altLang="en-US" sz="2400" dirty="0" smtClean="0"/>
                <a:t>正敬</a:t>
              </a:r>
              <a:endParaRPr lang="en-US" altLang="ja-JP" sz="2400" dirty="0" smtClean="0"/>
            </a:p>
            <a:p>
              <a:r>
                <a:rPr lang="en-US" altLang="ja-JP" sz="1200" dirty="0" smtClean="0"/>
                <a:t>Image </a:t>
              </a:r>
              <a:r>
                <a:rPr lang="en-US" altLang="ja-JP" sz="1200" dirty="0" smtClean="0"/>
                <a:t>from http</a:t>
              </a:r>
              <a:r>
                <a:rPr lang="en-US" altLang="ja-JP" sz="1200" dirty="0"/>
                <a:t>://</a:t>
              </a:r>
              <a:r>
                <a:rPr lang="en-US" altLang="ja-JP" sz="1200" dirty="0" err="1"/>
                <a:t>www.matsuura-m.jp</a:t>
              </a:r>
              <a:r>
                <a:rPr lang="en-US" altLang="ja-JP" sz="1200" dirty="0"/>
                <a:t>/</a:t>
              </a:r>
              <a:endParaRPr lang="ja-JP" altLang="en-US" sz="1200" dirty="0"/>
            </a:p>
          </p:txBody>
        </p:sp>
      </p:grpSp>
      <p:sp>
        <p:nvSpPr>
          <p:cNvPr id="3" name="タイトル 1"/>
          <p:cNvSpPr txBox="1">
            <a:spLocks/>
          </p:cNvSpPr>
          <p:nvPr/>
        </p:nvSpPr>
        <p:spPr>
          <a:xfrm>
            <a:off x="747713" y="684000"/>
            <a:ext cx="7191479" cy="171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5400" b="1" dirty="0" smtClean="0">
                <a:solidFill>
                  <a:srgbClr val="FF6432"/>
                </a:solidFill>
                <a:latin typeface="Arial Black"/>
                <a:cs typeface="Arial Black"/>
              </a:rPr>
              <a:t>R</a:t>
            </a:r>
            <a:r>
              <a:rPr lang="en-US" altLang="ja-JP" sz="5400" b="1" dirty="0" smtClean="0">
                <a:latin typeface="Arial Black"/>
                <a:cs typeface="Arial Black"/>
              </a:rPr>
              <a:t>uby City </a:t>
            </a:r>
            <a:r>
              <a:rPr lang="en-US" altLang="ja-JP" sz="5400" b="1" dirty="0" smtClean="0">
                <a:latin typeface="Arial Black"/>
                <a:cs typeface="Arial Black"/>
              </a:rPr>
              <a:t>MATSUE</a:t>
            </a:r>
            <a:endParaRPr lang="en-US" altLang="ja-JP" sz="5400" b="1" dirty="0" smtClean="0">
              <a:latin typeface="Arial Black"/>
              <a:cs typeface="Arial Black"/>
            </a:endParaRPr>
          </a:p>
        </p:txBody>
      </p:sp>
      <p:sp>
        <p:nvSpPr>
          <p:cNvPr id="4" name="タイトル 1"/>
          <p:cNvSpPr txBox="1">
            <a:spLocks/>
          </p:cNvSpPr>
          <p:nvPr/>
        </p:nvSpPr>
        <p:spPr>
          <a:xfrm>
            <a:off x="792000" y="3969000"/>
            <a:ext cx="6697192" cy="1485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b="1" dirty="0" smtClean="0">
                <a:solidFill>
                  <a:srgbClr val="FF6432"/>
                </a:solidFill>
              </a:rPr>
              <a:t>R</a:t>
            </a:r>
            <a:r>
              <a:rPr lang="en-US" altLang="ja-JP" sz="4400" b="1" dirty="0" smtClean="0">
                <a:solidFill>
                  <a:srgbClr val="000000"/>
                </a:solidFill>
              </a:rPr>
              <a:t>uby</a:t>
            </a:r>
            <a:r>
              <a:rPr lang="ja-JP" altLang="en-US" sz="4400" b="1" dirty="0" smtClean="0">
                <a:solidFill>
                  <a:srgbClr val="000000"/>
                </a:solidFill>
              </a:rPr>
              <a:t>人材育成</a:t>
            </a:r>
            <a:endParaRPr lang="en-US" altLang="ja-JP" sz="4400" b="1" dirty="0" smtClean="0">
              <a:solidFill>
                <a:srgbClr val="000000"/>
              </a:solidFill>
            </a:endParaRPr>
          </a:p>
          <a:p>
            <a:pPr algn="l"/>
            <a:r>
              <a:rPr lang="en-US" altLang="ja-JP" sz="4000" b="1" dirty="0" smtClean="0">
                <a:solidFill>
                  <a:srgbClr val="000000"/>
                </a:solidFill>
              </a:rPr>
              <a:t>→</a:t>
            </a:r>
            <a:r>
              <a:rPr lang="ja-JP" altLang="en-US" sz="4000" b="1" dirty="0" smtClean="0">
                <a:solidFill>
                  <a:srgbClr val="000000"/>
                </a:solidFill>
              </a:rPr>
              <a:t>指導者を探していた</a:t>
            </a:r>
            <a:endParaRPr lang="en-US" altLang="ja-JP" sz="4800" b="1" dirty="0" smtClean="0">
              <a:solidFill>
                <a:srgbClr val="000000"/>
              </a:solidFill>
            </a:endParaRPr>
          </a:p>
        </p:txBody>
      </p:sp>
      <p:sp>
        <p:nvSpPr>
          <p:cNvPr id="5" name="正方形/長方形 4"/>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684000"/>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5400" b="1" dirty="0" smtClean="0">
                <a:solidFill>
                  <a:srgbClr val="FF6432"/>
                </a:solidFill>
              </a:rPr>
              <a:t>英</a:t>
            </a:r>
            <a:r>
              <a:rPr lang="ja-JP" altLang="en-US" sz="5400" b="1" dirty="0" smtClean="0">
                <a:solidFill>
                  <a:srgbClr val="000000"/>
                </a:solidFill>
              </a:rPr>
              <a:t>才教育</a:t>
            </a:r>
            <a:endParaRPr lang="en-US" altLang="ja-JP" sz="4800" b="1" dirty="0" smtClean="0">
              <a:solidFill>
                <a:srgbClr val="000000"/>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000" y="684000"/>
            <a:ext cx="4294160" cy="286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747713" y="4014000"/>
            <a:ext cx="7127940" cy="1620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4400" b="1" dirty="0" smtClean="0">
                <a:solidFill>
                  <a:srgbClr val="FF6432"/>
                </a:solidFill>
              </a:rPr>
              <a:t>息</a:t>
            </a:r>
            <a:r>
              <a:rPr lang="ja-JP" altLang="en-US" sz="4400" b="1" dirty="0" smtClean="0"/>
              <a:t>子に</a:t>
            </a:r>
            <a:r>
              <a:rPr lang="en-US" altLang="ja-JP" sz="4400" b="1" dirty="0" smtClean="0"/>
              <a:t>Ruby</a:t>
            </a:r>
            <a:r>
              <a:rPr lang="ja-JP" altLang="en-US" sz="4400" b="1" dirty="0" smtClean="0"/>
              <a:t>を教えたい</a:t>
            </a:r>
            <a:r>
              <a:rPr lang="en-US" altLang="ja-JP" sz="4400" b="1" dirty="0" smtClean="0"/>
              <a:t>…</a:t>
            </a:r>
          </a:p>
          <a:p>
            <a:pPr algn="l"/>
            <a:r>
              <a:rPr lang="en-US" altLang="ja-JP" sz="4400" b="1" dirty="0" smtClean="0"/>
              <a:t>→</a:t>
            </a:r>
            <a:r>
              <a:rPr lang="ja-JP" altLang="en-US" sz="4400" b="1" dirty="0" smtClean="0"/>
              <a:t>教材・ツールがない</a:t>
            </a:r>
            <a:endParaRPr lang="en-US" altLang="ja-JP" sz="4400" b="1" dirty="0" smtClean="0"/>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882713" y="953999"/>
            <a:ext cx="3104287" cy="94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4400" b="1" dirty="0" smtClean="0">
                <a:solidFill>
                  <a:srgbClr val="FF6432"/>
                </a:solidFill>
              </a:rPr>
              <a:t>人材育成</a:t>
            </a:r>
            <a:endParaRPr lang="en-US" altLang="ja-JP" sz="5400" b="1" dirty="0"/>
          </a:p>
        </p:txBody>
      </p:sp>
      <p:sp>
        <p:nvSpPr>
          <p:cNvPr id="3" name="下矢印 2"/>
          <p:cNvSpPr/>
          <p:nvPr/>
        </p:nvSpPr>
        <p:spPr>
          <a:xfrm>
            <a:off x="3434743" y="243644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4482000" y="774000"/>
            <a:ext cx="3763285" cy="130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r>
              <a:rPr lang="ja-JP" altLang="en-US" sz="3600" b="1" dirty="0" smtClean="0">
                <a:solidFill>
                  <a:srgbClr val="FF6432"/>
                </a:solidFill>
              </a:rPr>
              <a:t>英才教育のための教材・ツール</a:t>
            </a:r>
            <a:endParaRPr lang="en-US" altLang="ja-JP" sz="3600" b="1" dirty="0" smtClean="0">
              <a:solidFill>
                <a:srgbClr val="FF6432"/>
              </a:solidFill>
            </a:endParaRPr>
          </a:p>
        </p:txBody>
      </p:sp>
      <p:sp>
        <p:nvSpPr>
          <p:cNvPr id="7" name="タイトル 1"/>
          <p:cNvSpPr txBox="1">
            <a:spLocks/>
          </p:cNvSpPr>
          <p:nvPr/>
        </p:nvSpPr>
        <p:spPr>
          <a:xfrm>
            <a:off x="3626376" y="864000"/>
            <a:ext cx="991248" cy="8325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b="1" dirty="0" smtClean="0"/>
              <a:t>+</a:t>
            </a:r>
            <a:endParaRPr lang="en-US" altLang="ja-JP" sz="6600" b="1" dirty="0"/>
          </a:p>
        </p:txBody>
      </p:sp>
      <p:sp>
        <p:nvSpPr>
          <p:cNvPr id="9" name="正方形/長方形 8"/>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p:cNvSpPr txBox="1">
            <a:spLocks/>
          </p:cNvSpPr>
          <p:nvPr/>
        </p:nvSpPr>
        <p:spPr>
          <a:xfrm>
            <a:off x="747713" y="3338088"/>
            <a:ext cx="7191479" cy="2519787"/>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endParaRPr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35029</TotalTime>
  <Words>3763</Words>
  <Application>Microsoft Macintosh PowerPoint</Application>
  <PresentationFormat>画面に合わせる (4:3)</PresentationFormat>
  <Paragraphs>519</Paragraphs>
  <Slides>53</Slides>
  <Notes>52</Notes>
  <HiddenSlides>0</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NEXT</vt:lpstr>
      <vt:lpstr>KIDS, RUBY, FUN!</vt:lpstr>
      <vt:lpstr>PowerPoint プレゼンテーション</vt:lpstr>
      <vt:lpstr>６年前…</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761</cp:revision>
  <cp:lastPrinted>2014-11-16T02:09:49Z</cp:lastPrinted>
  <dcterms:created xsi:type="dcterms:W3CDTF">2014-09-17T02:10:41Z</dcterms:created>
  <dcterms:modified xsi:type="dcterms:W3CDTF">2015-01-15T16:35:07Z</dcterms:modified>
</cp:coreProperties>
</file>